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44"/>
  </p:notesMasterIdLst>
  <p:handoutMasterIdLst>
    <p:handoutMasterId r:id="rId45"/>
  </p:handoutMasterIdLst>
  <p:sldIdLst>
    <p:sldId id="256" r:id="rId6"/>
    <p:sldId id="4598" r:id="rId7"/>
    <p:sldId id="4597" r:id="rId8"/>
    <p:sldId id="4567" r:id="rId9"/>
    <p:sldId id="4569" r:id="rId10"/>
    <p:sldId id="4570" r:id="rId11"/>
    <p:sldId id="4568" r:id="rId12"/>
    <p:sldId id="4599" r:id="rId13"/>
    <p:sldId id="4571" r:id="rId14"/>
    <p:sldId id="4553" r:id="rId15"/>
    <p:sldId id="4564" r:id="rId16"/>
    <p:sldId id="1882" r:id="rId17"/>
    <p:sldId id="4529" r:id="rId18"/>
    <p:sldId id="2315" r:id="rId19"/>
    <p:sldId id="4536" r:id="rId20"/>
    <p:sldId id="4554" r:id="rId21"/>
    <p:sldId id="4546" r:id="rId22"/>
    <p:sldId id="2318" r:id="rId23"/>
    <p:sldId id="4481" r:id="rId24"/>
    <p:sldId id="4596" r:id="rId25"/>
    <p:sldId id="4580" r:id="rId26"/>
    <p:sldId id="4583" r:id="rId27"/>
    <p:sldId id="4547" r:id="rId28"/>
    <p:sldId id="257" r:id="rId29"/>
    <p:sldId id="4587" r:id="rId30"/>
    <p:sldId id="4588" r:id="rId31"/>
    <p:sldId id="4584" r:id="rId32"/>
    <p:sldId id="4582" r:id="rId33"/>
    <p:sldId id="4575" r:id="rId34"/>
    <p:sldId id="4586" r:id="rId35"/>
    <p:sldId id="4576" r:id="rId36"/>
    <p:sldId id="4577" r:id="rId37"/>
    <p:sldId id="4590" r:id="rId38"/>
    <p:sldId id="4591" r:id="rId39"/>
    <p:sldId id="4592" r:id="rId40"/>
    <p:sldId id="4593" r:id="rId41"/>
    <p:sldId id="4595" r:id="rId42"/>
    <p:sldId id="4594" r:id="rId43"/>
  </p:sldIdLst>
  <p:sldSz cx="12192000" cy="6858000"/>
  <p:notesSz cx="6794500" cy="9906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569809E-649B-4BAC-8A58-05D789328574}">
          <p14:sldIdLst>
            <p14:sldId id="256"/>
            <p14:sldId id="4598"/>
          </p14:sldIdLst>
        </p14:section>
        <p14:section name="Interlude" id="{4BABD32D-5A97-4641-8F83-6186D6C925EF}">
          <p14:sldIdLst>
            <p14:sldId id="4597"/>
            <p14:sldId id="4567"/>
            <p14:sldId id="4569"/>
            <p14:sldId id="4570"/>
            <p14:sldId id="4568"/>
            <p14:sldId id="4599"/>
            <p14:sldId id="4571"/>
            <p14:sldId id="4553"/>
            <p14:sldId id="4564"/>
            <p14:sldId id="1882"/>
            <p14:sldId id="4529"/>
            <p14:sldId id="2315"/>
            <p14:sldId id="4536"/>
            <p14:sldId id="4554"/>
            <p14:sldId id="4546"/>
            <p14:sldId id="2318"/>
            <p14:sldId id="4481"/>
            <p14:sldId id="4596"/>
          </p14:sldIdLst>
        </p14:section>
        <p14:section name="Demo" id="{7530DA89-0CFC-4828-82E1-53D171377478}">
          <p14:sldIdLst>
            <p14:sldId id="4580"/>
          </p14:sldIdLst>
        </p14:section>
        <p14:section name="Resources" id="{695FEE8B-B2A0-4858-AD1F-0051E41C97D6}">
          <p14:sldIdLst>
            <p14:sldId id="4583"/>
            <p14:sldId id="4547"/>
            <p14:sldId id="257"/>
          </p14:sldIdLst>
        </p14:section>
        <p14:section name="Screenshots" id="{BA67B066-436D-4D04-872E-AE44E975F87D}">
          <p14:sldIdLst>
            <p14:sldId id="4587"/>
            <p14:sldId id="4588"/>
            <p14:sldId id="4584"/>
            <p14:sldId id="4582"/>
            <p14:sldId id="4575"/>
            <p14:sldId id="4586"/>
            <p14:sldId id="4576"/>
            <p14:sldId id="4577"/>
            <p14:sldId id="4590"/>
            <p14:sldId id="4591"/>
            <p14:sldId id="4592"/>
            <p14:sldId id="4593"/>
            <p14:sldId id="4595"/>
            <p14:sldId id="459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813"/>
    <a:srgbClr val="1D8CCB"/>
    <a:srgbClr val="404040"/>
    <a:srgbClr val="F97923"/>
    <a:srgbClr val="662985"/>
    <a:srgbClr val="1F8CCB"/>
    <a:srgbClr val="60C0EE"/>
    <a:srgbClr val="505050"/>
    <a:srgbClr val="1D8DCB"/>
    <a:srgbClr val="21B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711" autoAdjust="0"/>
    <p:restoredTop sz="94962" autoAdjust="0"/>
  </p:normalViewPr>
  <p:slideViewPr>
    <p:cSldViewPr snapToGrid="0">
      <p:cViewPr varScale="1">
        <p:scale>
          <a:sx n="80" d="100"/>
          <a:sy n="80" d="100"/>
        </p:scale>
        <p:origin x="54" y="3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48645" y="0"/>
            <a:ext cx="2944283" cy="497020"/>
          </a:xfrm>
          <a:prstGeom prst="rect">
            <a:avLst/>
          </a:prstGeom>
        </p:spPr>
        <p:txBody>
          <a:bodyPr vert="horz" lIns="91294" tIns="45647" rIns="91294" bIns="45647" rtlCol="0"/>
          <a:lstStyle>
            <a:lvl1pPr algn="r">
              <a:defRPr sz="1200"/>
            </a:lvl1pPr>
          </a:lstStyle>
          <a:p>
            <a:fld id="{F42B11D3-A8A2-4C2E-AEEB-960BB62A3E66}" type="datetimeFigureOut">
              <a:rPr lang="en-GB" smtClean="0"/>
              <a:t>14/12/2019</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48645" y="9408981"/>
            <a:ext cx="2944283" cy="497019"/>
          </a:xfrm>
          <a:prstGeom prst="rect">
            <a:avLst/>
          </a:prstGeom>
        </p:spPr>
        <p:txBody>
          <a:bodyPr vert="horz" lIns="91294" tIns="45647" rIns="91294" bIns="45647"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p:cNvSpPr>
            <a:spLocks noGrp="1"/>
          </p:cNvSpPr>
          <p:nvPr>
            <p:ph type="dt" idx="1"/>
          </p:nvPr>
        </p:nvSpPr>
        <p:spPr>
          <a:xfrm>
            <a:off x="3848645" y="0"/>
            <a:ext cx="2944283" cy="497020"/>
          </a:xfrm>
          <a:prstGeom prst="rect">
            <a:avLst/>
          </a:prstGeom>
        </p:spPr>
        <p:txBody>
          <a:bodyPr vert="horz" lIns="91294" tIns="45647" rIns="91294" bIns="45647" rtlCol="0"/>
          <a:lstStyle>
            <a:lvl1pPr algn="r">
              <a:defRPr sz="1200"/>
            </a:lvl1pPr>
          </a:lstStyle>
          <a:p>
            <a:fld id="{BB70661A-32E3-470A-9060-BA731688644E}" type="datetimeFigureOut">
              <a:rPr lang="en-GB" smtClean="0"/>
              <a:t>14/12/2019</a:t>
            </a:fld>
            <a:endParaRPr lang="en-GB"/>
          </a:p>
        </p:txBody>
      </p:sp>
      <p:sp>
        <p:nvSpPr>
          <p:cNvPr id="4" name="Slide Image Placeholder 3"/>
          <p:cNvSpPr>
            <a:spLocks noGrp="1" noRot="1" noChangeAspect="1"/>
          </p:cNvSpPr>
          <p:nvPr>
            <p:ph type="sldImg" idx="2"/>
          </p:nvPr>
        </p:nvSpPr>
        <p:spPr>
          <a:xfrm>
            <a:off x="425450" y="1238250"/>
            <a:ext cx="5943600" cy="3343275"/>
          </a:xfrm>
          <a:prstGeom prst="rect">
            <a:avLst/>
          </a:prstGeom>
          <a:noFill/>
          <a:ln w="12700">
            <a:solidFill>
              <a:prstClr val="black"/>
            </a:solidFill>
          </a:ln>
        </p:spPr>
        <p:txBody>
          <a:bodyPr vert="horz" lIns="91294" tIns="45647" rIns="91294" bIns="45647" rtlCol="0" anchor="ctr"/>
          <a:lstStyle/>
          <a:p>
            <a:endParaRPr lang="en-GB"/>
          </a:p>
        </p:txBody>
      </p:sp>
      <p:sp>
        <p:nvSpPr>
          <p:cNvPr id="5" name="Notes Placeholder 4"/>
          <p:cNvSpPr>
            <a:spLocks noGrp="1"/>
          </p:cNvSpPr>
          <p:nvPr>
            <p:ph type="body" sz="quarter" idx="3"/>
          </p:nvPr>
        </p:nvSpPr>
        <p:spPr>
          <a:xfrm>
            <a:off x="679450" y="4767263"/>
            <a:ext cx="5435600" cy="3900488"/>
          </a:xfrm>
          <a:prstGeom prst="rect">
            <a:avLst/>
          </a:prstGeom>
        </p:spPr>
        <p:txBody>
          <a:bodyPr vert="horz" lIns="91294" tIns="45647" rIns="91294" bIns="4564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294" tIns="45647" rIns="91294" bIns="45647"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azure/securit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Azure/azure-blueprint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icrosoft.com/en-us/itshowcase/enabling-enterprise-governance-in-azur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Azure/azure-policy"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zure.microsoft.com/en-us/services/blueprint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microsoft.com/en-us/azure/governance/blueprint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blueprints are in </a:t>
            </a:r>
            <a:r>
              <a:rPr lang="en-GB" dirty="0">
                <a:hlinkClick r:id="rId3"/>
              </a:rPr>
              <a:t>https://docs.microsoft.com/en-us/azure/security/</a:t>
            </a: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5</a:t>
            </a:fld>
            <a:endParaRPr lang="en-GB"/>
          </a:p>
        </p:txBody>
      </p:sp>
    </p:spTree>
    <p:extLst>
      <p:ext uri="{BB962C8B-B14F-4D97-AF65-F5344CB8AC3E}">
        <p14:creationId xmlns:p14="http://schemas.microsoft.com/office/powerpoint/2010/main" val="4192220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Blueprints is a new service that we announced at Ignite 2018. To get an understanding of what it is, imagine that you can have an ARM template with all your resources, and add to that policies and role based access controls. That is what blueprints is. It allows you to deploy fully governed environments, and you can share or deploy blueprints with multiple subscriptions or management groups as needed, essentially giving you the ability to stamp out environments. </a:t>
            </a:r>
          </a:p>
          <a:p>
            <a:endParaRPr lang="en-US" dirty="0"/>
          </a:p>
          <a:p>
            <a:r>
              <a:rPr lang="en-US" dirty="0"/>
              <a:t>They can be managed from a central location and they have the ability to track versioning and even lock resources that you don’t want subscription owners to change.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82078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essentially how blueprints works. You have your artifacts on the left hand side that compose a blueprint. You manage it from a central location, including where to deploy, versioning and locking. Then you scale but applying to subscriptions or in the short term, management groups.</a:t>
            </a:r>
          </a:p>
          <a:p>
            <a:endParaRPr lang="en-US" dirty="0"/>
          </a:p>
          <a:p>
            <a:r>
              <a:rPr lang="en-US" dirty="0"/>
              <a:t>We are also introducing built0in blueprints, which allow customers to have a pool of built-in blueprints to choose from </a:t>
            </a:r>
            <a:r>
              <a:rPr lang="en-US" dirty="0" err="1"/>
              <a:t>fro</a:t>
            </a:r>
            <a:r>
              <a:rPr lang="en-US" dirty="0"/>
              <a:t> the most common scenarios, like ISO 27001 or internal security.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12/14/2019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b="0" i="0" u="none" strike="noStrike" kern="1200" baseline="0" dirty="0">
                <a:solidFill>
                  <a:schemeClr val="tx1"/>
                </a:solidFill>
                <a:latin typeface="Segoe UI Light" pitchFamily="34" charset="0"/>
                <a:ea typeface="+mn-ea"/>
                <a:cs typeface="+mn-cs"/>
              </a:rPr>
              <a:t>Azure resource graph help you with inventory management and discoverability of the resources you have in Azure. Seems like a simple task, but before resource graph customers where making scripts that would get this information by doing calls to ARM. This poses the problem that ARM has a limit on the calls that you can make to it, and it locks you down once reached.</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ARG takes a different approach, and caches all the information so you can get it in seconds.</a:t>
            </a:r>
          </a:p>
          <a:p>
            <a:pPr rtl="0"/>
            <a:endParaRPr lang="en-US" sz="882" b="0" i="0" u="none" strike="noStrike" kern="1200" baseline="0" dirty="0">
              <a:solidFill>
                <a:schemeClr val="tx1"/>
              </a:solidFill>
              <a:latin typeface="Segoe UI Light" pitchFamily="34" charset="0"/>
              <a:ea typeface="+mn-ea"/>
              <a:cs typeface="+mn-cs"/>
            </a:endParaRPr>
          </a:p>
          <a:p>
            <a:pPr rtl="0"/>
            <a:r>
              <a:rPr lang="en-US" sz="882" b="0" i="0" u="none" strike="noStrike" kern="1200" baseline="0" dirty="0">
                <a:solidFill>
                  <a:schemeClr val="tx1"/>
                </a:solidFill>
                <a:latin typeface="Segoe UI Light" pitchFamily="34" charset="0"/>
                <a:ea typeface="+mn-ea"/>
                <a:cs typeface="+mn-cs"/>
              </a:rPr>
              <a:t>You can use it on the portal or take advantage of powerful querying through </a:t>
            </a:r>
            <a:r>
              <a:rPr lang="en-US" sz="882" b="0" i="0" u="none" strike="noStrike" kern="1200" baseline="0" dirty="0" err="1">
                <a:solidFill>
                  <a:schemeClr val="tx1"/>
                </a:solidFill>
                <a:latin typeface="Segoe UI Light" pitchFamily="34" charset="0"/>
                <a:ea typeface="+mn-ea"/>
                <a:cs typeface="+mn-cs"/>
              </a:rPr>
              <a:t>poweshell</a:t>
            </a:r>
            <a:r>
              <a:rPr lang="en-US" sz="882" b="0" i="0" u="none" strike="noStrike" kern="1200" baseline="0" dirty="0">
                <a:solidFill>
                  <a:schemeClr val="tx1"/>
                </a:solidFill>
                <a:latin typeface="Segoe UI Light" pitchFamily="34" charset="0"/>
                <a:ea typeface="+mn-ea"/>
                <a:cs typeface="+mn-cs"/>
              </a:rPr>
              <a:t> by using KQL.</a:t>
            </a:r>
          </a:p>
          <a:p>
            <a:pPr rtl="0"/>
            <a:endParaRPr lang="en-US" sz="882" b="0" i="0" u="none" strike="noStrike" kern="1200" baseline="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12/14/2019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25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12/14/2019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79ACA9E5-CC7C-4ABA-8C00-097D44625D68}"/>
              </a:ext>
            </a:extLst>
          </p:cNvPr>
          <p:cNvSpPr>
            <a:spLocks noGrp="1"/>
          </p:cNvSpPr>
          <p:nvPr>
            <p:ph type="body" idx="1"/>
          </p:nvPr>
        </p:nvSpPr>
        <p:spPr/>
        <p:txBody>
          <a:bodyPr/>
          <a:lstStyle/>
          <a:p>
            <a:r>
              <a:rPr lang="en-US" dirty="0"/>
              <a:t>And lastly Cost management. On Sept 2017 we announced the acquisition of Cloudyn as Azure’s cost management service. Over this time we have learnt a lot from it and we have built a brand new cost management service from the ground up, which we call Azure Cost Management. It has improved performance compared to Cloudyn with &lt;8hrs latency, better user experience and great integration with Azure services like tagging, management groups and action groups.</a:t>
            </a:r>
          </a:p>
          <a:p>
            <a:endParaRPr lang="en-US" dirty="0"/>
          </a:p>
          <a:p>
            <a:r>
              <a:rPr lang="en-US" dirty="0"/>
              <a:t>ACM allows you to monitor what you spend by doing cost analysis on easy to sue dashboards. You can create accountability across your teams by setting budgets, and you can optimize by taking advantage of Azure Advisor recommendations, Reserved </a:t>
            </a:r>
            <a:r>
              <a:rPr lang="en-US" dirty="0" err="1"/>
              <a:t>Instacnes</a:t>
            </a:r>
            <a:r>
              <a:rPr lang="en-US" dirty="0"/>
              <a:t> and Azure Hybrid Benefits</a:t>
            </a:r>
          </a:p>
        </p:txBody>
      </p:sp>
    </p:spTree>
    <p:extLst>
      <p:ext uri="{BB962C8B-B14F-4D97-AF65-F5344CB8AC3E}">
        <p14:creationId xmlns:p14="http://schemas.microsoft.com/office/powerpoint/2010/main" val="2122341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https://github.com/Azure/azure-blueprints</a:t>
            </a: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22</a:t>
            </a:fld>
            <a:endParaRPr lang="en-GB"/>
          </a:p>
        </p:txBody>
      </p:sp>
    </p:spTree>
    <p:extLst>
      <p:ext uri="{BB962C8B-B14F-4D97-AF65-F5344CB8AC3E}">
        <p14:creationId xmlns:p14="http://schemas.microsoft.com/office/powerpoint/2010/main" val="3323893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Case study for MS: </a:t>
            </a:r>
            <a:r>
              <a:rPr lang="en-GB" dirty="0">
                <a:hlinkClick r:id="rId3"/>
              </a:rPr>
              <a:t>https://www.microsoft.com/en-us/itshowcase/enabling-enterprise-governance-in-azure</a:t>
            </a: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23</a:t>
            </a:fld>
            <a:endParaRPr lang="en-GB"/>
          </a:p>
        </p:txBody>
      </p:sp>
    </p:spTree>
    <p:extLst>
      <p:ext uri="{BB962C8B-B14F-4D97-AF65-F5344CB8AC3E}">
        <p14:creationId xmlns:p14="http://schemas.microsoft.com/office/powerpoint/2010/main" val="228223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https://github.com/Azure/azure-policy</a:t>
            </a: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28</a:t>
            </a:fld>
            <a:endParaRPr lang="en-GB"/>
          </a:p>
        </p:txBody>
      </p:sp>
    </p:spTree>
    <p:extLst>
      <p:ext uri="{BB962C8B-B14F-4D97-AF65-F5344CB8AC3E}">
        <p14:creationId xmlns:p14="http://schemas.microsoft.com/office/powerpoint/2010/main" val="827225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38</a:t>
            </a:fld>
            <a:endParaRPr lang="en-GB"/>
          </a:p>
        </p:txBody>
      </p:sp>
    </p:spTree>
    <p:extLst>
      <p:ext uri="{BB962C8B-B14F-4D97-AF65-F5344CB8AC3E}">
        <p14:creationId xmlns:p14="http://schemas.microsoft.com/office/powerpoint/2010/main" val="768930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blueprints are in </a:t>
            </a:r>
            <a:r>
              <a:rPr lang="en-GB" dirty="0">
                <a:hlinkClick r:id="rId3"/>
              </a:rPr>
              <a:t>https://azure.microsoft.com/en-us/services/blueprints/</a:t>
            </a:r>
            <a:r>
              <a:rPr lang="en-GB" dirty="0"/>
              <a:t> and </a:t>
            </a:r>
            <a:r>
              <a:rPr lang="en-GB" dirty="0">
                <a:hlinkClick r:id="rId4"/>
              </a:rPr>
              <a:t>https://docs.microsoft.com/en-us/azure/governance/blueprints/</a:t>
            </a:r>
            <a:endParaRPr lang="en-GB" dirty="0"/>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6</a:t>
            </a:fld>
            <a:endParaRPr lang="en-GB"/>
          </a:p>
        </p:txBody>
      </p:sp>
    </p:spTree>
    <p:extLst>
      <p:ext uri="{BB962C8B-B14F-4D97-AF65-F5344CB8AC3E}">
        <p14:creationId xmlns:p14="http://schemas.microsoft.com/office/powerpoint/2010/main" val="2477693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12/14/2019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D34868D-D30B-4CF2-B26E-FC9B9D09D873}"/>
              </a:ext>
            </a:extLst>
          </p:cNvPr>
          <p:cNvSpPr>
            <a:spLocks noGrp="1"/>
          </p:cNvSpPr>
          <p:nvPr>
            <p:ph type="body" idx="1"/>
          </p:nvPr>
        </p:nvSpPr>
        <p:spPr/>
        <p:txBody>
          <a:bodyPr/>
          <a:lstStyle/>
          <a:p>
            <a:r>
              <a:rPr lang="en-US"/>
              <a:t>Azure governance consists of 5 capabilities (Policy, Blueprints, Resource Graph, Management Group, Cost Management) to ensure you will have the right tools for your applications or workload teams, so they can use cloud resources in an accountable &amp; responsible fashion.</a:t>
            </a:r>
          </a:p>
          <a:p>
            <a:endParaRPr lang="en-US"/>
          </a:p>
        </p:txBody>
      </p:sp>
    </p:spTree>
    <p:extLst>
      <p:ext uri="{BB962C8B-B14F-4D97-AF65-F5344CB8AC3E}">
        <p14:creationId xmlns:p14="http://schemas.microsoft.com/office/powerpoint/2010/main" val="142175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these services fit with each other:</a:t>
            </a:r>
          </a:p>
          <a:p>
            <a:endParaRPr lang="en-US" dirty="0"/>
          </a:p>
          <a:p>
            <a:pPr marL="171450" indent="-171450">
              <a:buFontTx/>
              <a:buChar char="-"/>
            </a:pPr>
            <a:r>
              <a:rPr lang="en-US" dirty="0"/>
              <a:t>Azure Policy sits on ARM, which means that you can apply policies to every service exposed to ARM. </a:t>
            </a:r>
          </a:p>
          <a:p>
            <a:pPr marL="171450" indent="-171450">
              <a:buFontTx/>
              <a:buChar char="-"/>
            </a:pPr>
            <a:r>
              <a:rPr lang="en-US" dirty="0"/>
              <a:t>Blueprints are built from ARM templates, so it is also engrained in the platform</a:t>
            </a:r>
          </a:p>
          <a:p>
            <a:pPr marL="171450" indent="-171450">
              <a:buFontTx/>
              <a:buChar char="-"/>
            </a:pPr>
            <a:r>
              <a:rPr lang="en-US" dirty="0"/>
              <a:t>Azure Resource Graph caches all the information from ARM rather than making calls every time you need information, making more efficient the exploration process</a:t>
            </a:r>
          </a:p>
          <a:p>
            <a:pPr marL="171450" indent="-171450">
              <a:buFontTx/>
              <a:buChar char="-"/>
            </a:pPr>
            <a:r>
              <a:rPr lang="en-US" dirty="0"/>
              <a:t>Management groups are a feature of the portal, which works along policies and blueprints to make subscription management and governance much easier to implement.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84129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12/14/2019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21EC3F6-71C5-4A4F-BE39-3FD0A05C4FE6}"/>
              </a:ext>
            </a:extLst>
          </p:cNvPr>
          <p:cNvSpPr>
            <a:spLocks noGrp="1"/>
          </p:cNvSpPr>
          <p:nvPr>
            <p:ph type="body" idx="1"/>
          </p:nvPr>
        </p:nvSpPr>
        <p:spPr/>
        <p:txBody>
          <a:bodyPr/>
          <a:lstStyle/>
          <a:p>
            <a:r>
              <a:rPr lang="en-US" dirty="0"/>
              <a:t>Lets go deeper into management groups. We have customers that have multiple subscriptions, some in the hundreds of subscriptions. This makes it more difficult to manage them because you have to manage one by one. Management groups essentially are buckets of subscriptions, and you can even create buckets of buckets to create hierarchies that map your organization or any other structure you want to implement. They are integrated with several Azure services like Azure Policy or Cost Management, so you can do things like applying a policy to the management group level and it will cascade down to each subscription, or get an understanding of the cost at that management group level.</a:t>
            </a:r>
          </a:p>
        </p:txBody>
      </p:sp>
    </p:spTree>
    <p:extLst>
      <p:ext uri="{BB962C8B-B14F-4D97-AF65-F5344CB8AC3E}">
        <p14:creationId xmlns:p14="http://schemas.microsoft.com/office/powerpoint/2010/main" val="1496208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E03D2C17-9738-4A22-81DE-A4C5987763FC}"/>
              </a:ext>
            </a:extLst>
          </p:cNvPr>
          <p:cNvSpPr>
            <a:spLocks noGrp="1"/>
          </p:cNvSpPr>
          <p:nvPr>
            <p:ph type="body" idx="1"/>
          </p:nvPr>
        </p:nvSpPr>
        <p:spPr/>
        <p:txBody>
          <a:bodyPr/>
          <a:lstStyle/>
          <a:p>
            <a:r>
              <a:rPr lang="en-US" dirty="0"/>
              <a:t>In the past we have talked about subscription modeling strategy in terms of resource groups. Our recommendation is to choose resource groups or management groups depending on the size of your applications. Smaller applications should use resource groups, but if you have a larger application the recommended practice is to use something like what is shown here, which has a subscription for every app that is part of a type of environment, in this case prod and pre-prod. The reason is that all those will need to get the same policies. As an example, pre-prod should not have access to the public internet since it would be a vulnerability. You can apply such policy at the management group level and make sure that type of environment is secure.</a:t>
            </a:r>
          </a:p>
        </p:txBody>
      </p:sp>
    </p:spTree>
    <p:extLst>
      <p:ext uri="{BB962C8B-B14F-4D97-AF65-F5344CB8AC3E}">
        <p14:creationId xmlns:p14="http://schemas.microsoft.com/office/powerpoint/2010/main" val="3255564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sits at the core of Azure, and gives you the ability to codify your company policies into the platform. Once core benefit is that, given the rate of innovation of Azure, there are services going live quite often. In Azure, any news service will be able to be governed by Azure Policy from day 1. </a:t>
            </a:r>
          </a:p>
          <a:p>
            <a:endParaRPr lang="en-US" dirty="0"/>
          </a:p>
          <a:p>
            <a:r>
              <a:rPr lang="en-US" dirty="0"/>
              <a:t>There are essentially three kinds of policies:</a:t>
            </a:r>
          </a:p>
          <a:p>
            <a:pPr marL="171450" indent="-171450">
              <a:buFontTx/>
              <a:buChar char="-"/>
            </a:pPr>
            <a:r>
              <a:rPr lang="en-US" dirty="0"/>
              <a:t>Auditing is the one we recommend getting started with. This means that users can use Azure with no restrictions, but if somebody goes against policy you will be able to see the compliance state in an easy to use view. No need to run scripts every 24 hours to check the compliance status.</a:t>
            </a:r>
          </a:p>
          <a:p>
            <a:pPr marL="171450" indent="-171450">
              <a:buFontTx/>
              <a:buChar char="-"/>
            </a:pPr>
            <a:r>
              <a:rPr lang="en-US" dirty="0"/>
              <a:t>Enforce policies is the next level where essentially you are setting guardrails. This means that if you have an enforced policy, users have to do it that way or they will get a deny error. </a:t>
            </a:r>
          </a:p>
          <a:p>
            <a:pPr marL="171450" indent="-171450">
              <a:buFontTx/>
              <a:buChar char="-"/>
            </a:pPr>
            <a:r>
              <a:rPr lang="en-US" dirty="0"/>
              <a:t>Remediation is the last type, where you can get back to desired state the resources that are non-compliant. Imagine that you need to have monitoring in your VMs and there are multiple non-complaint ones. You can trigger a remediation policy that will append monitoring to those resources.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2991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have talked about the shift in roles from Ops to cloud custodian, and how the cloud custodian is an enabler instead of a blocker. Lets look at how the cloud custodian can make that happen in the CI/CD pipeline through Azure Policy.</a:t>
            </a:r>
          </a:p>
          <a:p>
            <a:endParaRPr lang="en-US"/>
          </a:p>
          <a:p>
            <a:r>
              <a:rPr lang="en-US"/>
              <a:t>Code, Build/Test, Deploy, Operate– a tube and move the policy from the operate side to the build side.  The migration tube polled out with red.</a:t>
            </a:r>
          </a:p>
          <a:p>
            <a:endParaRPr lang="en-US"/>
          </a:p>
          <a:p>
            <a:r>
              <a:rPr lang="en-US"/>
              <a:t>Right now all compliance processes during the </a:t>
            </a:r>
            <a:r>
              <a:rPr lang="en-US" err="1"/>
              <a:t>devops</a:t>
            </a:r>
            <a:r>
              <a:rPr lang="en-US"/>
              <a:t> lifecycle happen at the end of the cycle. These are all the manual checks and approval processes that need to be completed before code is committed and merged.</a:t>
            </a:r>
          </a:p>
          <a:p>
            <a:endParaRPr lang="en-US"/>
          </a:p>
          <a:p>
            <a:r>
              <a:rPr lang="en-US"/>
              <a:t>We are allowing cloud custodians to shift the compliance process left. Now policies are enabled from the beginning, which means that as code is been developed, Azure Policy flags any compliance issues proactively so developers can make the required changes right away and commit their code knowing that it is fully complaint.</a:t>
            </a: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12/14/2019 11:49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15</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2294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have talked about the shift in roles from Ops to cloud custodian, and how the cloud custodian is an enabler instead of a blocker. Lets look at how the cloud custodian can make that happen in the CI/CD pipeline through Azure Policy.</a:t>
            </a:r>
          </a:p>
          <a:p>
            <a:endParaRPr lang="en-US"/>
          </a:p>
          <a:p>
            <a:r>
              <a:rPr lang="en-US"/>
              <a:t>Code, Build/Test, Deploy, Operate– a tube and move the policy from the operate side to the build side.  The migration tube polled out with red.</a:t>
            </a:r>
          </a:p>
          <a:p>
            <a:endParaRPr lang="en-US"/>
          </a:p>
          <a:p>
            <a:r>
              <a:rPr lang="en-US"/>
              <a:t>Right now all compliance processes during the </a:t>
            </a:r>
            <a:r>
              <a:rPr lang="en-US" err="1"/>
              <a:t>devops</a:t>
            </a:r>
            <a:r>
              <a:rPr lang="en-US"/>
              <a:t> lifecycle happen at the end of the cycle. These are all the manual checks and approval processes that need to be completed before code is committed and merged.</a:t>
            </a:r>
          </a:p>
          <a:p>
            <a:endParaRPr lang="en-US"/>
          </a:p>
          <a:p>
            <a:r>
              <a:rPr lang="en-US"/>
              <a:t>We are allowing cloud custodians to shift the compliance process left. Now policies are enabled from the beginning, which means that as code is been developed, Azure Policy flags any compliance issues proactively so developers can make the required changes right away and commit their code knowing that it is fully complaint.</a:t>
            </a: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12/14/2019 11:49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16</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87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3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3.png"/><Relationship Id="rId1" Type="http://schemas.openxmlformats.org/officeDocument/2006/relationships/slideMaster" Target="../slideMasters/slideMaster1.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Master" Target="../slideMasters/slideMaster1.xml"/><Relationship Id="rId5" Type="http://schemas.openxmlformats.org/officeDocument/2006/relationships/image" Target="../media/image39.png"/><Relationship Id="rId4" Type="http://schemas.openxmlformats.org/officeDocument/2006/relationships/image" Target="../media/image3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5.png"/><Relationship Id="rId1" Type="http://schemas.openxmlformats.org/officeDocument/2006/relationships/slideMaster" Target="../slideMasters/slideMaster1.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6.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51.sv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47.jpeg"/><Relationship Id="rId4" Type="http://schemas.openxmlformats.org/officeDocument/2006/relationships/image" Target="../media/image3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2.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Master" Target="../slideMasters/slideMaster1.xml"/><Relationship Id="rId4" Type="http://schemas.openxmlformats.org/officeDocument/2006/relationships/image" Target="../media/image7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46.png"/><Relationship Id="rId2" Type="http://schemas.openxmlformats.org/officeDocument/2006/relationships/image" Target="../media/image74.jpeg"/><Relationship Id="rId1" Type="http://schemas.openxmlformats.org/officeDocument/2006/relationships/slideMaster" Target="../slideMasters/slideMaster1.xml"/><Relationship Id="rId6" Type="http://schemas.openxmlformats.org/officeDocument/2006/relationships/image" Target="../media/image49.png"/><Relationship Id="rId5" Type="http://schemas.openxmlformats.org/officeDocument/2006/relationships/image" Target="../media/image59.png"/><Relationship Id="rId4" Type="http://schemas.openxmlformats.org/officeDocument/2006/relationships/image" Target="../media/image5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59.png"/><Relationship Id="rId5" Type="http://schemas.openxmlformats.org/officeDocument/2006/relationships/image" Target="../media/image48.png"/><Relationship Id="rId4" Type="http://schemas.openxmlformats.org/officeDocument/2006/relationships/image" Target="../media/image7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Master" Target="../slideMasters/slideMaster1.xml"/><Relationship Id="rId5" Type="http://schemas.openxmlformats.org/officeDocument/2006/relationships/image" Target="../media/image80.png"/><Relationship Id="rId4" Type="http://schemas.openxmlformats.org/officeDocument/2006/relationships/image" Target="../media/image79.png"/></Relationships>
</file>

<file path=ppt/slideLayouts/_rels/slideLayout54.xml.rels><?xml version="1.0" encoding="UTF-8" standalone="yes"?>
<Relationships xmlns="http://schemas.openxmlformats.org/package/2006/relationships"><Relationship Id="rId26" Type="http://schemas.openxmlformats.org/officeDocument/2006/relationships/image" Target="../media/image101.png"/><Relationship Id="rId21" Type="http://schemas.openxmlformats.org/officeDocument/2006/relationships/image" Target="../media/image96.png"/><Relationship Id="rId34" Type="http://schemas.openxmlformats.org/officeDocument/2006/relationships/image" Target="../media/image109.png"/><Relationship Id="rId42" Type="http://schemas.openxmlformats.org/officeDocument/2006/relationships/image" Target="../media/image117.png"/><Relationship Id="rId47" Type="http://schemas.openxmlformats.org/officeDocument/2006/relationships/image" Target="../media/image122.png"/><Relationship Id="rId50" Type="http://schemas.microsoft.com/office/2007/relationships/hdphoto" Target="../media/hdphoto6.wdp"/><Relationship Id="rId55" Type="http://schemas.openxmlformats.org/officeDocument/2006/relationships/image" Target="../media/image127.png"/><Relationship Id="rId63" Type="http://schemas.openxmlformats.org/officeDocument/2006/relationships/image" Target="../media/image133.png"/><Relationship Id="rId7" Type="http://schemas.openxmlformats.org/officeDocument/2006/relationships/image" Target="../media/image85.png"/><Relationship Id="rId2" Type="http://schemas.openxmlformats.org/officeDocument/2006/relationships/image" Target="../media/image81.png"/><Relationship Id="rId16" Type="http://schemas.openxmlformats.org/officeDocument/2006/relationships/image" Target="../media/image92.png"/><Relationship Id="rId29" Type="http://schemas.openxmlformats.org/officeDocument/2006/relationships/image" Target="../media/image104.png"/><Relationship Id="rId11" Type="http://schemas.openxmlformats.org/officeDocument/2006/relationships/image" Target="../media/image88.png"/><Relationship Id="rId24" Type="http://schemas.openxmlformats.org/officeDocument/2006/relationships/image" Target="../media/image99.png"/><Relationship Id="rId32" Type="http://schemas.openxmlformats.org/officeDocument/2006/relationships/image" Target="../media/image107.png"/><Relationship Id="rId37" Type="http://schemas.openxmlformats.org/officeDocument/2006/relationships/image" Target="../media/image112.png"/><Relationship Id="rId40" Type="http://schemas.openxmlformats.org/officeDocument/2006/relationships/image" Target="../media/image115.jpeg"/><Relationship Id="rId45" Type="http://schemas.openxmlformats.org/officeDocument/2006/relationships/image" Target="../media/image120.svg"/><Relationship Id="rId53" Type="http://schemas.microsoft.com/office/2007/relationships/hdphoto" Target="../media/hdphoto7.wdp"/><Relationship Id="rId58" Type="http://schemas.openxmlformats.org/officeDocument/2006/relationships/image" Target="../media/image130.png"/><Relationship Id="rId66" Type="http://schemas.microsoft.com/office/2007/relationships/hdphoto" Target="../media/hdphoto10.wdp"/><Relationship Id="rId5" Type="http://schemas.openxmlformats.org/officeDocument/2006/relationships/image" Target="../media/image83.jpg"/><Relationship Id="rId61" Type="http://schemas.microsoft.com/office/2007/relationships/hdphoto" Target="../media/hdphoto9.wdp"/><Relationship Id="rId19" Type="http://schemas.microsoft.com/office/2007/relationships/hdphoto" Target="../media/hdphoto4.wdp"/><Relationship Id="rId14" Type="http://schemas.microsoft.com/office/2007/relationships/hdphoto" Target="../media/hdphoto3.wdp"/><Relationship Id="rId22" Type="http://schemas.openxmlformats.org/officeDocument/2006/relationships/image" Target="../media/image97.png"/><Relationship Id="rId27" Type="http://schemas.openxmlformats.org/officeDocument/2006/relationships/image" Target="../media/image102.png"/><Relationship Id="rId30" Type="http://schemas.openxmlformats.org/officeDocument/2006/relationships/image" Target="../media/image105.png"/><Relationship Id="rId35" Type="http://schemas.openxmlformats.org/officeDocument/2006/relationships/image" Target="../media/image110.svg"/><Relationship Id="rId43" Type="http://schemas.openxmlformats.org/officeDocument/2006/relationships/image" Target="../media/image118.jpeg"/><Relationship Id="rId48" Type="http://schemas.microsoft.com/office/2007/relationships/hdphoto" Target="../media/hdphoto5.wdp"/><Relationship Id="rId56" Type="http://schemas.openxmlformats.org/officeDocument/2006/relationships/image" Target="../media/image128.svg"/><Relationship Id="rId64" Type="http://schemas.openxmlformats.org/officeDocument/2006/relationships/image" Target="../media/image134.png"/><Relationship Id="rId8" Type="http://schemas.openxmlformats.org/officeDocument/2006/relationships/image" Target="../media/image86.png"/><Relationship Id="rId51" Type="http://schemas.openxmlformats.org/officeDocument/2006/relationships/image" Target="../media/image124.png"/><Relationship Id="rId3" Type="http://schemas.microsoft.com/office/2007/relationships/hdphoto" Target="../media/hdphoto1.wdp"/><Relationship Id="rId12" Type="http://schemas.openxmlformats.org/officeDocument/2006/relationships/image" Target="../media/image89.jpg"/><Relationship Id="rId17" Type="http://schemas.openxmlformats.org/officeDocument/2006/relationships/image" Target="../media/image93.svg"/><Relationship Id="rId25" Type="http://schemas.openxmlformats.org/officeDocument/2006/relationships/image" Target="../media/image100.jpeg"/><Relationship Id="rId33" Type="http://schemas.openxmlformats.org/officeDocument/2006/relationships/image" Target="../media/image108.png"/><Relationship Id="rId38" Type="http://schemas.openxmlformats.org/officeDocument/2006/relationships/image" Target="../media/image113.png"/><Relationship Id="rId46" Type="http://schemas.openxmlformats.org/officeDocument/2006/relationships/image" Target="../media/image121.png"/><Relationship Id="rId59" Type="http://schemas.microsoft.com/office/2007/relationships/hdphoto" Target="../media/hdphoto8.wdp"/><Relationship Id="rId20" Type="http://schemas.openxmlformats.org/officeDocument/2006/relationships/image" Target="../media/image95.png"/><Relationship Id="rId41" Type="http://schemas.openxmlformats.org/officeDocument/2006/relationships/image" Target="../media/image116.jpeg"/><Relationship Id="rId54" Type="http://schemas.openxmlformats.org/officeDocument/2006/relationships/image" Target="../media/image126.png"/><Relationship Id="rId62" Type="http://schemas.openxmlformats.org/officeDocument/2006/relationships/image" Target="../media/image132.jpg"/><Relationship Id="rId1" Type="http://schemas.openxmlformats.org/officeDocument/2006/relationships/slideMaster" Target="../slideMasters/slideMaster1.xml"/><Relationship Id="rId6" Type="http://schemas.openxmlformats.org/officeDocument/2006/relationships/image" Target="../media/image84.png"/><Relationship Id="rId15" Type="http://schemas.openxmlformats.org/officeDocument/2006/relationships/image" Target="../media/image91.jpeg"/><Relationship Id="rId23" Type="http://schemas.openxmlformats.org/officeDocument/2006/relationships/image" Target="../media/image98.png"/><Relationship Id="rId28" Type="http://schemas.openxmlformats.org/officeDocument/2006/relationships/image" Target="../media/image103.png"/><Relationship Id="rId36" Type="http://schemas.openxmlformats.org/officeDocument/2006/relationships/image" Target="../media/image111.png"/><Relationship Id="rId49" Type="http://schemas.openxmlformats.org/officeDocument/2006/relationships/image" Target="../media/image123.png"/><Relationship Id="rId57" Type="http://schemas.openxmlformats.org/officeDocument/2006/relationships/image" Target="../media/image129.png"/><Relationship Id="rId10" Type="http://schemas.openxmlformats.org/officeDocument/2006/relationships/image" Target="../media/image87.png"/><Relationship Id="rId31" Type="http://schemas.openxmlformats.org/officeDocument/2006/relationships/image" Target="../media/image106.png"/><Relationship Id="rId44" Type="http://schemas.openxmlformats.org/officeDocument/2006/relationships/image" Target="../media/image119.png"/><Relationship Id="rId52" Type="http://schemas.openxmlformats.org/officeDocument/2006/relationships/image" Target="../media/image125.png"/><Relationship Id="rId60" Type="http://schemas.openxmlformats.org/officeDocument/2006/relationships/image" Target="../media/image131.png"/><Relationship Id="rId65" Type="http://schemas.openxmlformats.org/officeDocument/2006/relationships/image" Target="../media/image135.png"/><Relationship Id="rId4" Type="http://schemas.openxmlformats.org/officeDocument/2006/relationships/image" Target="../media/image82.png"/><Relationship Id="rId9" Type="http://schemas.microsoft.com/office/2007/relationships/hdphoto" Target="../media/hdphoto2.wdp"/><Relationship Id="rId13" Type="http://schemas.openxmlformats.org/officeDocument/2006/relationships/image" Target="../media/image90.png"/><Relationship Id="rId18" Type="http://schemas.openxmlformats.org/officeDocument/2006/relationships/image" Target="../media/image94.png"/><Relationship Id="rId39" Type="http://schemas.openxmlformats.org/officeDocument/2006/relationships/image" Target="../media/image114.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67.png"/><Relationship Id="rId1" Type="http://schemas.openxmlformats.org/officeDocument/2006/relationships/slideMaster" Target="../slideMasters/slideMaster1.xml"/><Relationship Id="rId6" Type="http://schemas.openxmlformats.org/officeDocument/2006/relationships/image" Target="../media/image139.png"/><Relationship Id="rId11" Type="http://schemas.openxmlformats.org/officeDocument/2006/relationships/image" Target="../media/image48.png"/><Relationship Id="rId5" Type="http://schemas.openxmlformats.org/officeDocument/2006/relationships/image" Target="../media/image138.png"/><Relationship Id="rId10" Type="http://schemas.openxmlformats.org/officeDocument/2006/relationships/image" Target="../media/image142.jpeg"/><Relationship Id="rId4" Type="http://schemas.openxmlformats.org/officeDocument/2006/relationships/image" Target="../media/image137.png"/><Relationship Id="rId9" Type="http://schemas.openxmlformats.org/officeDocument/2006/relationships/image" Target="../media/image4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1.xml"/><Relationship Id="rId4" Type="http://schemas.openxmlformats.org/officeDocument/2006/relationships/image" Target="../media/image143.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3.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76.png"/><Relationship Id="rId2" Type="http://schemas.openxmlformats.org/officeDocument/2006/relationships/image" Target="../media/image136.png"/><Relationship Id="rId16" Type="http://schemas.openxmlformats.org/officeDocument/2006/relationships/image" Target="../media/image155.png"/><Relationship Id="rId1" Type="http://schemas.openxmlformats.org/officeDocument/2006/relationships/slideMaster" Target="../slideMasters/slideMaster1.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4.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42.jpe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36.png"/><Relationship Id="rId7" Type="http://schemas.openxmlformats.org/officeDocument/2006/relationships/image" Target="../media/image44.png"/><Relationship Id="rId2" Type="http://schemas.openxmlformats.org/officeDocument/2006/relationships/image" Target="../media/image156.png"/><Relationship Id="rId1" Type="http://schemas.openxmlformats.org/officeDocument/2006/relationships/slideMaster" Target="../slideMasters/slideMaster1.xml"/><Relationship Id="rId6" Type="http://schemas.openxmlformats.org/officeDocument/2006/relationships/image" Target="../media/image142.jpeg"/><Relationship Id="rId5" Type="http://schemas.openxmlformats.org/officeDocument/2006/relationships/image" Target="../media/image140.png"/><Relationship Id="rId4" Type="http://schemas.openxmlformats.org/officeDocument/2006/relationships/image" Target="../media/image43.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8.png"/><Relationship Id="rId7" Type="http://schemas.openxmlformats.org/officeDocument/2006/relationships/image" Target="../media/image160.png"/><Relationship Id="rId2" Type="http://schemas.openxmlformats.org/officeDocument/2006/relationships/image" Target="../media/image157.png"/><Relationship Id="rId1" Type="http://schemas.openxmlformats.org/officeDocument/2006/relationships/slideMaster" Target="../slideMasters/slideMaster1.xml"/><Relationship Id="rId6" Type="http://schemas.openxmlformats.org/officeDocument/2006/relationships/image" Target="../media/image136.png"/><Relationship Id="rId5" Type="http://schemas.openxmlformats.org/officeDocument/2006/relationships/image" Target="../media/image67.png"/><Relationship Id="rId10" Type="http://schemas.openxmlformats.org/officeDocument/2006/relationships/image" Target="../media/image142.jpeg"/><Relationship Id="rId4" Type="http://schemas.openxmlformats.org/officeDocument/2006/relationships/image" Target="../media/image159.png"/><Relationship Id="rId9" Type="http://schemas.openxmlformats.org/officeDocument/2006/relationships/image" Target="../media/image14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2.png"/><Relationship Id="rId1" Type="http://schemas.openxmlformats.org/officeDocument/2006/relationships/slideMaster" Target="../slideMasters/slideMaster1.xml"/><Relationship Id="rId6" Type="http://schemas.openxmlformats.org/officeDocument/2006/relationships/image" Target="../media/image163.png"/><Relationship Id="rId5" Type="http://schemas.openxmlformats.org/officeDocument/2006/relationships/image" Target="../media/image142.jpeg"/><Relationship Id="rId4" Type="http://schemas.openxmlformats.org/officeDocument/2006/relationships/image" Target="../media/image4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image" Target="../media/image166.png"/><Relationship Id="rId7" Type="http://schemas.openxmlformats.org/officeDocument/2006/relationships/image" Target="../media/image169.png"/><Relationship Id="rId2" Type="http://schemas.openxmlformats.org/officeDocument/2006/relationships/image" Target="../media/image165.png"/><Relationship Id="rId1" Type="http://schemas.openxmlformats.org/officeDocument/2006/relationships/slideMaster" Target="../slideMasters/slideMaster1.xml"/><Relationship Id="rId6" Type="http://schemas.openxmlformats.org/officeDocument/2006/relationships/image" Target="../media/image63.png"/><Relationship Id="rId11" Type="http://schemas.openxmlformats.org/officeDocument/2006/relationships/image" Target="../media/image4.png"/><Relationship Id="rId5" Type="http://schemas.openxmlformats.org/officeDocument/2006/relationships/image" Target="../media/image168.png"/><Relationship Id="rId10" Type="http://schemas.openxmlformats.org/officeDocument/2006/relationships/image" Target="../media/image172.png"/><Relationship Id="rId4" Type="http://schemas.openxmlformats.org/officeDocument/2006/relationships/image" Target="../media/image167.png"/><Relationship Id="rId9" Type="http://schemas.openxmlformats.org/officeDocument/2006/relationships/image" Target="../media/image171.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png"/><Relationship Id="rId7"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image" Target="../media/image172.png"/><Relationship Id="rId1" Type="http://schemas.openxmlformats.org/officeDocument/2006/relationships/slideMaster" Target="../slideMasters/slideMaster1.xml"/><Relationship Id="rId6" Type="http://schemas.openxmlformats.org/officeDocument/2006/relationships/image" Target="../media/image173.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7EDE2B-565A-477A-880F-2C2EF379067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960AF94-BC7F-4063-B1D8-59DE2AE647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2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28" name="Title 1">
            <a:extLst>
              <a:ext uri="{FF2B5EF4-FFF2-40B4-BE49-F238E27FC236}">
                <a16:creationId xmlns:a16="http://schemas.microsoft.com/office/drawing/2014/main" id="{70C2F7DD-D391-427D-B821-BBA413997F94}"/>
              </a:ext>
            </a:extLst>
          </p:cNvPr>
          <p:cNvSpPr>
            <a:spLocks noGrp="1"/>
          </p:cNvSpPr>
          <p:nvPr>
            <p:ph type="title"/>
          </p:nvPr>
        </p:nvSpPr>
        <p:spPr>
          <a:xfrm>
            <a:off x="806335" y="3028394"/>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9" name="Text Placeholder 2">
            <a:extLst>
              <a:ext uri="{FF2B5EF4-FFF2-40B4-BE49-F238E27FC236}">
                <a16:creationId xmlns:a16="http://schemas.microsoft.com/office/drawing/2014/main" id="{3D8FDBB0-42CF-4A4B-9980-8E68B4AF3C53}"/>
              </a:ext>
            </a:extLst>
          </p:cNvPr>
          <p:cNvSpPr>
            <a:spLocks noGrp="1"/>
          </p:cNvSpPr>
          <p:nvPr>
            <p:ph type="body" idx="1" hasCustomPrompt="1"/>
          </p:nvPr>
        </p:nvSpPr>
        <p:spPr>
          <a:xfrm>
            <a:off x="806335" y="4370831"/>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0800901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 Custom Dev">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967D3DF-C3FB-4ACF-9B03-DCC5BB39037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doll, toy, indoor&#10;&#10;Description generated with high confidence">
            <a:extLst>
              <a:ext uri="{FF2B5EF4-FFF2-40B4-BE49-F238E27FC236}">
                <a16:creationId xmlns:a16="http://schemas.microsoft.com/office/drawing/2014/main" id="{FB5759C0-6E5C-4D90-9B01-476E206985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784"/>
          <a:stretch/>
        </p:blipFill>
        <p:spPr>
          <a:xfrm>
            <a:off x="7875689" y="1089891"/>
            <a:ext cx="4139184" cy="577556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50C93F1-0AB8-451B-B3D0-19AA30BB224E}"/>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20" name="Text Placeholder 2">
            <a:extLst>
              <a:ext uri="{FF2B5EF4-FFF2-40B4-BE49-F238E27FC236}">
                <a16:creationId xmlns:a16="http://schemas.microsoft.com/office/drawing/2014/main" id="{CC10008D-89BF-4479-A936-288E332EE7E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6126730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 Health Chec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9C9F3A-D356-477B-8C63-C7CFDE1EAF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cake, indoor, table&#10;&#10;Description generated with very high confidence">
            <a:extLst>
              <a:ext uri="{FF2B5EF4-FFF2-40B4-BE49-F238E27FC236}">
                <a16:creationId xmlns:a16="http://schemas.microsoft.com/office/drawing/2014/main" id="{F47CDDE5-FD09-46A5-BEFA-7214827558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743"/>
          <a:stretch/>
        </p:blipFill>
        <p:spPr>
          <a:xfrm>
            <a:off x="8665158" y="812800"/>
            <a:ext cx="2991660" cy="60526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A25221FD-0621-4F07-B613-22C0AD439B6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1166EB46-82C9-4350-B6E7-3FB37A68546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1260017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 Better Enterpris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C57F0B-12E1-476F-AF0E-C581B509835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7537E36-207A-4B1A-990F-3FBF87D899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EED4463-1AE6-43C6-99F5-E1E6162CC3B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FB235C82-C09D-46C0-8E79-422DA34CA85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835658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 Science">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F79FC2B-2F17-4F2D-A9D6-E8502F7F68D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3C21F3B-7DF5-44AA-B578-E9445EE06E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52242705-F904-4FF6-99C8-1BD69FB20E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99A03B74-56CF-4EC6-BEBE-8FA75946635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1123550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 BizTal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9A7D2F-C67A-4E0E-A57B-9A6105894F3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1FB575EC-2CA4-4362-87C5-94F0F8BEAF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006"/>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764EDCC6-9612-45C2-B1B6-CAB714F4A8D7}"/>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6DA64B80-0105-48D6-8540-07ABBA0C85D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6875984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 Intelligence and Integration">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17A2C-669D-446D-9881-C0C77CC991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CBCC12C5-3FF4-46AA-9A1C-4BA526B8473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365"/>
          <a:stretch/>
        </p:blipFill>
        <p:spPr>
          <a:xfrm>
            <a:off x="0" y="-4627"/>
            <a:ext cx="12192000" cy="571517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5186770-DD09-4C01-9C1C-9833C75B9EB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2AC72206-7B66-4328-8351-648F710C0C4F}"/>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4295386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 App Modernisation">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FC35D3-3803-40A2-8ED2-6965A9AD648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D621E5C-5308-47A7-B862-08370D3034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02"/>
          <a:stretch/>
        </p:blipFill>
        <p:spPr>
          <a:xfrm>
            <a:off x="0" y="-12077"/>
            <a:ext cx="12192000" cy="5733643"/>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383029E1-5597-435F-A2C6-65C25084832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20" name="Text Placeholder 2">
            <a:extLst>
              <a:ext uri="{FF2B5EF4-FFF2-40B4-BE49-F238E27FC236}">
                <a16:creationId xmlns:a16="http://schemas.microsoft.com/office/drawing/2014/main" id="{15262DBC-AC29-4002-A438-748C766A6C23}"/>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042773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 App Modernisation 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7A7268-EA42-4A14-99F7-5E158369F1CD}"/>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CD8F81C-FEE8-4BD5-9D81-73E9AE82DC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2"/>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0DDAA152-5036-4C66-AE01-687AC15412D6}"/>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9" name="Text Placeholder 2">
            <a:extLst>
              <a:ext uri="{FF2B5EF4-FFF2-40B4-BE49-F238E27FC236}">
                <a16:creationId xmlns:a16="http://schemas.microsoft.com/office/drawing/2014/main" id="{32246B72-7355-4A49-914C-14B1D2DC6E0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6296640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 UWP">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F80A94-A4FA-4505-A561-CAE99B12278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CD21946-CE68-46AF-9127-980BBEE2EB7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693" t="7467" r="1354" b="11809"/>
          <a:stretch/>
        </p:blipFill>
        <p:spPr>
          <a:xfrm>
            <a:off x="-1" y="-4626"/>
            <a:ext cx="12192001" cy="687007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0CB1207-3381-466E-BAB9-4E1BCDCE907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F44E8DEA-A29F-49DA-A2C8-4BB3049C679B}"/>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7633269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 HoloLens">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153721-07B7-452F-8DE9-AEBF38B7540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able, sitting, indoor&#10;&#10;Description generated with high confidence">
            <a:extLst>
              <a:ext uri="{FF2B5EF4-FFF2-40B4-BE49-F238E27FC236}">
                <a16:creationId xmlns:a16="http://schemas.microsoft.com/office/drawing/2014/main" id="{85FE96B3-773D-4FBB-AD50-311C658853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21"/>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967C33E-A5BB-4F43-BB10-78503DEFD778}"/>
              </a:ext>
            </a:extLst>
          </p:cNvPr>
          <p:cNvSpPr>
            <a:spLocks noGrp="1"/>
          </p:cNvSpPr>
          <p:nvPr>
            <p:ph type="title" hasCustomPrompt="1"/>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 </a:t>
            </a:r>
            <a:endParaRPr lang="en-GB" dirty="0"/>
          </a:p>
        </p:txBody>
      </p:sp>
      <p:sp>
        <p:nvSpPr>
          <p:cNvPr id="11" name="Text Placeholder 2">
            <a:extLst>
              <a:ext uri="{FF2B5EF4-FFF2-40B4-BE49-F238E27FC236}">
                <a16:creationId xmlns:a16="http://schemas.microsoft.com/office/drawing/2014/main" id="{8C3A3718-8E98-4DE3-9594-D38576584BB4}"/>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024262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out sub-titl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54964-3402-42AE-8ACF-25A470960A7E}"/>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9D2C396-478F-4DB4-8E8D-B1A0AE1402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2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14" name="Title 1">
            <a:extLst>
              <a:ext uri="{FF2B5EF4-FFF2-40B4-BE49-F238E27FC236}">
                <a16:creationId xmlns:a16="http://schemas.microsoft.com/office/drawing/2014/main" id="{E8529894-39B9-44FF-917B-1B4F80C60780}"/>
              </a:ext>
            </a:extLst>
          </p:cNvPr>
          <p:cNvSpPr>
            <a:spLocks noGrp="1"/>
          </p:cNvSpPr>
          <p:nvPr>
            <p:ph type="title"/>
          </p:nvPr>
        </p:nvSpPr>
        <p:spPr>
          <a:xfrm>
            <a:off x="806335" y="3536983"/>
            <a:ext cx="7323643"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089610205"/>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 HoloLens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9C286-FCA6-4AD8-A867-564950414D92}"/>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C68E0B7-87CF-4945-9AE5-E0C6133177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itle 1">
            <a:extLst>
              <a:ext uri="{FF2B5EF4-FFF2-40B4-BE49-F238E27FC236}">
                <a16:creationId xmlns:a16="http://schemas.microsoft.com/office/drawing/2014/main" id="{50EC772D-FEF8-46D5-BB8D-94C64F7CE6C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5" name="Text Placeholder 2">
            <a:extLst>
              <a:ext uri="{FF2B5EF4-FFF2-40B4-BE49-F238E27FC236}">
                <a16:creationId xmlns:a16="http://schemas.microsoft.com/office/drawing/2014/main" id="{BC7B177C-BD6C-4BF1-ADA9-920132FA24B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8684333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 Surface Hub">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D81B23-E324-4E94-BE5F-36E38555F628}"/>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6EDB763-CB6D-4A50-8423-E9D7F55F11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5DF37BF6-C02F-40DD-9FEF-7B557818F9D2}"/>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9" name="Text Placeholder 2">
            <a:extLst>
              <a:ext uri="{FF2B5EF4-FFF2-40B4-BE49-F238E27FC236}">
                <a16:creationId xmlns:a16="http://schemas.microsoft.com/office/drawing/2014/main" id="{706862CA-8A4C-4AF5-A3CE-0C245A41296A}"/>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5071173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building&#10;&#10;Description generated with high confidence">
            <a:extLst>
              <a:ext uri="{FF2B5EF4-FFF2-40B4-BE49-F238E27FC236}">
                <a16:creationId xmlns:a16="http://schemas.microsoft.com/office/drawing/2014/main" id="{848A4308-2F72-44D5-9CC0-B01B35B0F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815"/>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00081589"/>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close up of a mask&#10;&#10;Description generated with high confidence">
            <a:extLst>
              <a:ext uri="{FF2B5EF4-FFF2-40B4-BE49-F238E27FC236}">
                <a16:creationId xmlns:a16="http://schemas.microsoft.com/office/drawing/2014/main" id="{AF389598-C7E4-46FE-B28D-DD08686C4A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500"/>
          <a:stretch/>
        </p:blipFill>
        <p:spPr>
          <a:xfrm>
            <a:off x="8171483" y="1028739"/>
            <a:ext cx="3703901" cy="58292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973098685"/>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4" name="Group 3">
            <a:extLst>
              <a:ext uri="{FF2B5EF4-FFF2-40B4-BE49-F238E27FC236}">
                <a16:creationId xmlns:a16="http://schemas.microsoft.com/office/drawing/2014/main" id="{162D1F4E-2C05-437B-A84E-F2E72295309A}"/>
              </a:ext>
            </a:extLst>
          </p:cNvPr>
          <p:cNvGrpSpPr/>
          <p:nvPr userDrawn="1"/>
        </p:nvGrpSpPr>
        <p:grpSpPr>
          <a:xfrm>
            <a:off x="1" y="3973285"/>
            <a:ext cx="12191998" cy="1829815"/>
            <a:chOff x="1" y="3973285"/>
            <a:chExt cx="12191998" cy="1829815"/>
          </a:xfrm>
        </p:grpSpPr>
        <p:pic>
          <p:nvPicPr>
            <p:cNvPr id="3" name="Picture 2" descr="A picture containing building&#10;&#10;Description generated with high confidence">
              <a:extLst>
                <a:ext uri="{FF2B5EF4-FFF2-40B4-BE49-F238E27FC236}">
                  <a16:creationId xmlns:a16="http://schemas.microsoft.com/office/drawing/2014/main" id="{848A4308-2F72-44D5-9CC0-B01B35B0FE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69324" r="31277"/>
            <a:stretch/>
          </p:blipFill>
          <p:spPr>
            <a:xfrm>
              <a:off x="1" y="3973285"/>
              <a:ext cx="8378722" cy="1778449"/>
            </a:xfrm>
            <a:prstGeom prst="rect">
              <a:avLst/>
            </a:prstGeom>
          </p:spPr>
        </p:pic>
        <p:pic>
          <p:nvPicPr>
            <p:cNvPr id="15" name="Picture 14" descr="A picture containing building&#10;&#10;Description generated with high confidence">
              <a:extLst>
                <a:ext uri="{FF2B5EF4-FFF2-40B4-BE49-F238E27FC236}">
                  <a16:creationId xmlns:a16="http://schemas.microsoft.com/office/drawing/2014/main" id="{B8781C27-8C27-4505-9A29-26BDFAB7E3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1205" t="80644"/>
            <a:stretch/>
          </p:blipFill>
          <p:spPr>
            <a:xfrm>
              <a:off x="11119756" y="4626429"/>
              <a:ext cx="1072243" cy="1122180"/>
            </a:xfrm>
            <a:prstGeom prst="rect">
              <a:avLst/>
            </a:prstGeom>
          </p:spPr>
        </p:pic>
        <p:pic>
          <p:nvPicPr>
            <p:cNvPr id="17" name="Picture 16" descr="A picture containing building&#10;&#10;Description generated with high confidence">
              <a:extLst>
                <a:ext uri="{FF2B5EF4-FFF2-40B4-BE49-F238E27FC236}">
                  <a16:creationId xmlns:a16="http://schemas.microsoft.com/office/drawing/2014/main" id="{BAA676B1-1506-4CB1-85AC-8D090A924D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1205" t="80644"/>
            <a:stretch/>
          </p:blipFill>
          <p:spPr>
            <a:xfrm flipH="1">
              <a:off x="10047512" y="4626429"/>
              <a:ext cx="1072243" cy="1122180"/>
            </a:xfrm>
            <a:prstGeom prst="rect">
              <a:avLst/>
            </a:prstGeom>
          </p:spPr>
        </p:pic>
        <p:pic>
          <p:nvPicPr>
            <p:cNvPr id="19" name="Picture 18" descr="A picture containing building&#10;&#10;Description generated with high confidence">
              <a:extLst>
                <a:ext uri="{FF2B5EF4-FFF2-40B4-BE49-F238E27FC236}">
                  <a16:creationId xmlns:a16="http://schemas.microsoft.com/office/drawing/2014/main" id="{5C0A0AB2-F223-4801-A0F5-29663A0545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1205" t="80644"/>
            <a:stretch/>
          </p:blipFill>
          <p:spPr>
            <a:xfrm>
              <a:off x="8779329" y="4370614"/>
              <a:ext cx="1072243" cy="1377995"/>
            </a:xfrm>
            <a:prstGeom prst="rect">
              <a:avLst/>
            </a:prstGeom>
          </p:spPr>
        </p:pic>
        <p:pic>
          <p:nvPicPr>
            <p:cNvPr id="20" name="Picture 19" descr="A picture containing building&#10;&#10;Description generated with high confidence">
              <a:extLst>
                <a:ext uri="{FF2B5EF4-FFF2-40B4-BE49-F238E27FC236}">
                  <a16:creationId xmlns:a16="http://schemas.microsoft.com/office/drawing/2014/main" id="{2FB8E030-E463-41C7-829B-A282F2483BD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723" t="77064" r="27991" b="-886"/>
            <a:stretch/>
          </p:blipFill>
          <p:spPr>
            <a:xfrm>
              <a:off x="8378721" y="4421980"/>
              <a:ext cx="400607" cy="1381120"/>
            </a:xfrm>
            <a:prstGeom prst="rect">
              <a:avLst/>
            </a:prstGeom>
          </p:spPr>
        </p:pic>
      </p:grpSp>
      <p:pic>
        <p:nvPicPr>
          <p:cNvPr id="9" name="Picture 8">
            <a:extLst>
              <a:ext uri="{FF2B5EF4-FFF2-40B4-BE49-F238E27FC236}">
                <a16:creationId xmlns:a16="http://schemas.microsoft.com/office/drawing/2014/main" id="{F2E61752-7526-451B-A687-724A4CC82A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30104"/>
          <a:stretch/>
        </p:blipFill>
        <p:spPr>
          <a:xfrm>
            <a:off x="8180036" y="1368537"/>
            <a:ext cx="3873171" cy="479342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4"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Tree>
    <p:extLst>
      <p:ext uri="{BB962C8B-B14F-4D97-AF65-F5344CB8AC3E}">
        <p14:creationId xmlns:p14="http://schemas.microsoft.com/office/powerpoint/2010/main" val="2706136701"/>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 Plann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0BE498-A6B1-4856-8EAE-82A384D135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48366AD-FF08-4647-AFBB-33FA5E8926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6089"/>
          <a:stretch/>
        </p:blipFill>
        <p:spPr>
          <a:xfrm>
            <a:off x="8279153" y="498765"/>
            <a:ext cx="3609362" cy="6366686"/>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F3169192-9CD7-48F1-ADA3-DA374AA3EB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9" name="Text Placeholder 2">
            <a:extLst>
              <a:ext uri="{FF2B5EF4-FFF2-40B4-BE49-F238E27FC236}">
                <a16:creationId xmlns:a16="http://schemas.microsoft.com/office/drawing/2014/main" id="{D4E447D8-C116-464D-9CD8-83127065278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004908628"/>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 DevOps 1">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A4288-3C0B-4D30-B1AE-A1A7E3D95A33}"/>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D865EC6-3526-4F4D-B73B-F4DEACCCE8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60" b="-1"/>
          <a:stretch/>
        </p:blipFill>
        <p:spPr>
          <a:xfrm>
            <a:off x="0" y="0"/>
            <a:ext cx="12192000" cy="570968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E781A836-0119-427E-A2A0-5A75F4AB2E1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9" name="Text Placeholder 2">
            <a:extLst>
              <a:ext uri="{FF2B5EF4-FFF2-40B4-BE49-F238E27FC236}">
                <a16:creationId xmlns:a16="http://schemas.microsoft.com/office/drawing/2014/main" id="{4E47058A-49DD-4444-863A-8FB258A877A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56820709"/>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 DevOp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581F03-23DF-466C-9C57-44F96515954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79EB5EC-6743-4849-945A-E4F66D0B1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077"/>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9AB06C0F-F8DB-479F-8A1C-FD5A5D82798B}"/>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6" name="Text Placeholder 2">
            <a:extLst>
              <a:ext uri="{FF2B5EF4-FFF2-40B4-BE49-F238E27FC236}">
                <a16:creationId xmlns:a16="http://schemas.microsoft.com/office/drawing/2014/main" id="{79DBECB4-098B-4FF1-B6DE-06556352FDCC}"/>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74352417"/>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 DevOps Unifie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00C807-5914-461C-B06C-026307A8B09A}"/>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 doll&#10;&#10;Description generated with very high confidence">
            <a:extLst>
              <a:ext uri="{FF2B5EF4-FFF2-40B4-BE49-F238E27FC236}">
                <a16:creationId xmlns:a16="http://schemas.microsoft.com/office/drawing/2014/main" id="{077A9E51-B9F5-45F6-B3B5-44EFFDEADE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4243"/>
          <a:stretch/>
        </p:blipFill>
        <p:spPr>
          <a:xfrm>
            <a:off x="7843126" y="1237674"/>
            <a:ext cx="4152138" cy="562777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6261998F-20FD-4831-9D33-3772816AB85D}"/>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6" name="Text Placeholder 2">
            <a:extLst>
              <a:ext uri="{FF2B5EF4-FFF2-40B4-BE49-F238E27FC236}">
                <a16:creationId xmlns:a16="http://schemas.microsoft.com/office/drawing/2014/main" id="{EE3FA989-2D63-4F21-8AB3-1C3281F16A9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0121240"/>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 DevOps Succes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B4E4E9-E612-40AA-8E67-C68CCF63296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3ABE3D9C-98F2-433C-B82B-72AA653136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
          <a:stretch/>
        </p:blipFill>
        <p:spPr>
          <a:xfrm>
            <a:off x="0" y="-12077"/>
            <a:ext cx="12204718" cy="6295754"/>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6CE9F027-A9FD-4E1D-8D3D-CECE1C903F1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498C4DE0-DB5E-4865-A36F-9907D1727DBD}"/>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41294861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12175"/>
            <a:ext cx="10515600" cy="4592381"/>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itle 1">
            <a:extLst>
              <a:ext uri="{FF2B5EF4-FFF2-40B4-BE49-F238E27FC236}">
                <a16:creationId xmlns:a16="http://schemas.microsoft.com/office/drawing/2014/main" id="{9667C7CF-52B7-4F27-87C8-B6C19C041935}"/>
              </a:ext>
            </a:extLst>
          </p:cNvPr>
          <p:cNvSpPr>
            <a:spLocks noGrp="1"/>
          </p:cNvSpPr>
          <p:nvPr>
            <p:ph type="title"/>
          </p:nvPr>
        </p:nvSpPr>
        <p:spPr>
          <a:xfrm>
            <a:off x="847724" y="583334"/>
            <a:ext cx="10506075" cy="1137401"/>
          </a:xfrm>
          <a:prstGeom prst="rect">
            <a:avLst/>
          </a:prstGeom>
        </p:spPr>
        <p:txBody>
          <a:bodyPr/>
          <a:lstStyle/>
          <a:p>
            <a:r>
              <a:rPr lang="en-US">
                <a:solidFill>
                  <a:srgbClr val="21B9EC"/>
                </a:solidFill>
              </a:rPr>
              <a:t>Click to edit Master title style</a:t>
            </a:r>
            <a:endParaRPr lang="en-GB">
              <a:solidFill>
                <a:srgbClr val="21B9EC"/>
              </a:solidFill>
            </a:endParaRPr>
          </a:p>
        </p:txBody>
      </p:sp>
    </p:spTree>
    <p:extLst>
      <p:ext uri="{BB962C8B-B14F-4D97-AF65-F5344CB8AC3E}">
        <p14:creationId xmlns:p14="http://schemas.microsoft.com/office/powerpoint/2010/main" val="24310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 Question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69D13C-DFCF-4F93-9199-4438C9C1A30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27D9136-43FB-499F-9375-01AD08A42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070" r="6262" b="8884"/>
          <a:stretch/>
        </p:blipFill>
        <p:spPr>
          <a:xfrm>
            <a:off x="455787" y="-12077"/>
            <a:ext cx="11736213" cy="687752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9A2654D4-5811-4B2B-8205-6A86CDC7BD77}"/>
              </a:ext>
            </a:extLst>
          </p:cNvPr>
          <p:cNvSpPr txBox="1"/>
          <p:nvPr userDrawn="1"/>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Do you have any questions?</a:t>
            </a:r>
          </a:p>
        </p:txBody>
      </p:sp>
      <p:sp>
        <p:nvSpPr>
          <p:cNvPr id="15" name="TextBox 14">
            <a:extLst>
              <a:ext uri="{FF2B5EF4-FFF2-40B4-BE49-F238E27FC236}">
                <a16:creationId xmlns:a16="http://schemas.microsoft.com/office/drawing/2014/main" id="{2E1BC852-0945-4071-BFEF-A6A897BFF2E8}"/>
              </a:ext>
            </a:extLst>
          </p:cNvPr>
          <p:cNvSpPr txBox="1"/>
          <p:nvPr userDrawn="1"/>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Questions</a:t>
            </a:r>
          </a:p>
        </p:txBody>
      </p:sp>
    </p:spTree>
    <p:extLst>
      <p:ext uri="{BB962C8B-B14F-4D97-AF65-F5344CB8AC3E}">
        <p14:creationId xmlns:p14="http://schemas.microsoft.com/office/powerpoint/2010/main" val="789642038"/>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 Brea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A31D5C-6DAD-459B-95D9-B606C36C382F}"/>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 up of a mask&#10;&#10;Description generated with high confidence">
            <a:extLst>
              <a:ext uri="{FF2B5EF4-FFF2-40B4-BE49-F238E27FC236}">
                <a16:creationId xmlns:a16="http://schemas.microsoft.com/office/drawing/2014/main" id="{4F044BC0-2E96-4091-91E7-E3506EF3BD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500"/>
          <a:stretch/>
        </p:blipFill>
        <p:spPr>
          <a:xfrm>
            <a:off x="8171483" y="1028739"/>
            <a:ext cx="3703901" cy="58292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3417FDDC-F03C-4DE0-A657-F6D302F85D7F}"/>
              </a:ext>
            </a:extLst>
          </p:cNvPr>
          <p:cNvSpPr txBox="1"/>
          <p:nvPr userDrawn="1"/>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Grab a drink, snack and mingle!</a:t>
            </a:r>
          </a:p>
        </p:txBody>
      </p:sp>
      <p:sp>
        <p:nvSpPr>
          <p:cNvPr id="15" name="TextBox 14">
            <a:extLst>
              <a:ext uri="{FF2B5EF4-FFF2-40B4-BE49-F238E27FC236}">
                <a16:creationId xmlns:a16="http://schemas.microsoft.com/office/drawing/2014/main" id="{47215C9F-8B7F-423A-9807-08DFF3F8B9EE}"/>
              </a:ext>
            </a:extLst>
          </p:cNvPr>
          <p:cNvSpPr txBox="1"/>
          <p:nvPr userDrawn="1"/>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Break time</a:t>
            </a:r>
          </a:p>
        </p:txBody>
      </p:sp>
    </p:spTree>
    <p:extLst>
      <p:ext uri="{BB962C8B-B14F-4D97-AF65-F5344CB8AC3E}">
        <p14:creationId xmlns:p14="http://schemas.microsoft.com/office/powerpoint/2010/main" val="138245591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zDev">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C5C65B9-29A3-4AC8-AEC3-4A23E9D64DB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Picture Placeholder 5">
            <a:extLst>
              <a:ext uri="{FF2B5EF4-FFF2-40B4-BE49-F238E27FC236}">
                <a16:creationId xmlns:a16="http://schemas.microsoft.com/office/drawing/2014/main" id="{CFE6A5F6-3533-4545-BB07-3F6237DB77E7}"/>
              </a:ext>
            </a:extLst>
          </p:cNvPr>
          <p:cNvSpPr>
            <a:spLocks noGrp="1"/>
          </p:cNvSpPr>
          <p:nvPr>
            <p:ph type="pic" sz="quarter" idx="16"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39" name="Rectangle 38">
            <a:extLst>
              <a:ext uri="{FF2B5EF4-FFF2-40B4-BE49-F238E27FC236}">
                <a16:creationId xmlns:a16="http://schemas.microsoft.com/office/drawing/2014/main" id="{735ED8D7-BFC3-4DCC-9018-52B494249E7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805053" y="2042885"/>
            <a:ext cx="7344900" cy="858644"/>
          </a:xfrm>
          <a:prstGeom prst="rect">
            <a:avLst/>
          </a:prstGeom>
        </p:spPr>
        <p:txBody>
          <a:bodyPr anchor="b">
            <a:normAutofit/>
          </a:bodyPr>
          <a:lstStyle>
            <a:lvl1pPr>
              <a:defRPr sz="5000">
                <a:solidFill>
                  <a:srgbClr val="21B9EC"/>
                </a:solidFill>
              </a:defRPr>
            </a:lvl1pPr>
          </a:lstStyle>
          <a:p>
            <a:r>
              <a:rPr lang="en-US" err="1"/>
              <a:t>BizDev</a:t>
            </a:r>
            <a:r>
              <a:rPr lang="en-US"/>
              <a:t>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2895551"/>
            <a:ext cx="7344900" cy="636748"/>
          </a:xfrm>
          <a:prstGeom prst="rect">
            <a:avLst/>
          </a:prstGeom>
          <a:noFill/>
        </p:spPr>
        <p:txBody>
          <a:bodyPr lIns="146304" tIns="109728" rIns="146304" bIns="109728">
            <a:noAutofit/>
          </a:bodyPr>
          <a:lstStyle>
            <a:lvl1pPr marL="0" indent="0">
              <a:spcBef>
                <a:spcPts val="0"/>
              </a:spcBef>
              <a:buNone/>
              <a:defRPr sz="3200" spc="0" baseline="0">
                <a:solidFill>
                  <a:schemeClr val="tx1"/>
                </a:solidFill>
                <a:latin typeface="+mj-lt"/>
              </a:defRPr>
            </a:lvl1pPr>
          </a:lstStyle>
          <a:p>
            <a:pPr lvl="0"/>
            <a:r>
              <a:rPr lang="en-US"/>
              <a:t>Job Title</a:t>
            </a:r>
          </a:p>
        </p:txBody>
      </p:sp>
      <p:sp>
        <p:nvSpPr>
          <p:cNvPr id="21" name="Text Placeholder 6">
            <a:extLst>
              <a:ext uri="{FF2B5EF4-FFF2-40B4-BE49-F238E27FC236}">
                <a16:creationId xmlns:a16="http://schemas.microsoft.com/office/drawing/2014/main" id="{CB073A12-A9D1-456A-9E00-F4B9E170C431}"/>
              </a:ext>
            </a:extLst>
          </p:cNvPr>
          <p:cNvSpPr>
            <a:spLocks noGrp="1"/>
          </p:cNvSpPr>
          <p:nvPr>
            <p:ph type="body" sz="quarter" idx="15" hasCustomPrompt="1"/>
          </p:nvPr>
        </p:nvSpPr>
        <p:spPr>
          <a:xfrm>
            <a:off x="805053" y="3751880"/>
            <a:ext cx="7344900" cy="511272"/>
          </a:xfrm>
          <a:prstGeom prst="rect">
            <a:avLst/>
          </a:prstGeom>
        </p:spPr>
        <p:txBody>
          <a:bodyPr/>
          <a:lstStyle>
            <a:lvl1pPr marL="0" indent="0">
              <a:buNone/>
              <a:defRPr>
                <a:solidFill>
                  <a:schemeClr val="tx1"/>
                </a:solidFill>
              </a:defRPr>
            </a:lvl1pPr>
          </a:lstStyle>
          <a:p>
            <a:pPr>
              <a:lnSpc>
                <a:spcPct val="100000"/>
              </a:lnSpc>
            </a:pPr>
            <a:r>
              <a:rPr lang="en-GB" sz="2400"/>
              <a:t>email@blackmarble.com</a:t>
            </a:r>
          </a:p>
        </p:txBody>
      </p:sp>
      <p:sp>
        <p:nvSpPr>
          <p:cNvPr id="25" name="TextBox 24">
            <a:extLst>
              <a:ext uri="{FF2B5EF4-FFF2-40B4-BE49-F238E27FC236}">
                <a16:creationId xmlns:a16="http://schemas.microsoft.com/office/drawing/2014/main" id="{C5FA63F5-F0CD-4361-BA83-4E20C1AC7C7C}"/>
              </a:ext>
            </a:extLst>
          </p:cNvPr>
          <p:cNvSpPr txBox="1"/>
          <p:nvPr userDrawn="1"/>
        </p:nvSpPr>
        <p:spPr>
          <a:xfrm>
            <a:off x="1163147" y="6095139"/>
            <a:ext cx="1553630" cy="400110"/>
          </a:xfrm>
          <a:prstGeom prst="rect">
            <a:avLst/>
          </a:prstGeom>
          <a:noFill/>
        </p:spPr>
        <p:txBody>
          <a:bodyPr wrap="none" rtlCol="0">
            <a:spAutoFit/>
          </a:bodyPr>
          <a:lstStyle/>
          <a:p>
            <a:r>
              <a:rPr lang="en-GB" sz="2000">
                <a:solidFill>
                  <a:schemeClr val="bg1"/>
                </a:solidFill>
                <a:latin typeface="Segoe UI Light" pitchFamily="34" charset="0"/>
              </a:rPr>
              <a:t>Black Marble</a:t>
            </a:r>
          </a:p>
        </p:txBody>
      </p:sp>
      <p:sp>
        <p:nvSpPr>
          <p:cNvPr id="27" name="TextBox 26">
            <a:extLst>
              <a:ext uri="{FF2B5EF4-FFF2-40B4-BE49-F238E27FC236}">
                <a16:creationId xmlns:a16="http://schemas.microsoft.com/office/drawing/2014/main" id="{56C69962-1715-409C-82BF-209F50700086}"/>
              </a:ext>
            </a:extLst>
          </p:cNvPr>
          <p:cNvSpPr txBox="1"/>
          <p:nvPr userDrawn="1"/>
        </p:nvSpPr>
        <p:spPr>
          <a:xfrm>
            <a:off x="6136261" y="6095139"/>
            <a:ext cx="2014975" cy="400110"/>
          </a:xfrm>
          <a:prstGeom prst="rect">
            <a:avLst/>
          </a:prstGeom>
          <a:noFill/>
        </p:spPr>
        <p:txBody>
          <a:bodyPr wrap="none" rtlCol="0">
            <a:spAutoFit/>
          </a:bodyPr>
          <a:lstStyle/>
          <a:p>
            <a:r>
              <a:rPr lang="en-GB" sz="2000">
                <a:solidFill>
                  <a:schemeClr val="bg1"/>
                </a:solidFill>
                <a:latin typeface="Segoe UI Light" pitchFamily="34" charset="0"/>
              </a:rPr>
              <a:t>Black Marble Ltd.</a:t>
            </a:r>
          </a:p>
        </p:txBody>
      </p:sp>
      <p:sp>
        <p:nvSpPr>
          <p:cNvPr id="28" name="TextBox 27">
            <a:extLst>
              <a:ext uri="{FF2B5EF4-FFF2-40B4-BE49-F238E27FC236}">
                <a16:creationId xmlns:a16="http://schemas.microsoft.com/office/drawing/2014/main" id="{F29F0E8A-87C1-4791-A05B-229821DE6A1A}"/>
              </a:ext>
            </a:extLst>
          </p:cNvPr>
          <p:cNvSpPr txBox="1"/>
          <p:nvPr userDrawn="1"/>
        </p:nvSpPr>
        <p:spPr>
          <a:xfrm>
            <a:off x="9069137" y="6095139"/>
            <a:ext cx="2775119" cy="400110"/>
          </a:xfrm>
          <a:prstGeom prst="rect">
            <a:avLst/>
          </a:prstGeom>
          <a:noFill/>
        </p:spPr>
        <p:txBody>
          <a:bodyPr wrap="none" rtlCol="0">
            <a:spAutoFit/>
          </a:bodyPr>
          <a:lstStyle/>
          <a:p>
            <a:r>
              <a:rPr lang="en-GB" sz="2000">
                <a:solidFill>
                  <a:schemeClr val="bg1"/>
                </a:solidFill>
                <a:latin typeface="Segoe UI Light" pitchFamily="34" charset="0"/>
              </a:rPr>
              <a:t>sales.blackmarble.co.uk</a:t>
            </a:r>
          </a:p>
        </p:txBody>
      </p:sp>
      <p:pic>
        <p:nvPicPr>
          <p:cNvPr id="57" name="Picture 56">
            <a:extLst>
              <a:ext uri="{FF2B5EF4-FFF2-40B4-BE49-F238E27FC236}">
                <a16:creationId xmlns:a16="http://schemas.microsoft.com/office/drawing/2014/main" id="{982629CE-62BA-4471-97CE-7624C53A74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58" name="Picture 57" descr="A picture containing vector graphics&#10;&#10;Description generated with high confidence">
            <a:extLst>
              <a:ext uri="{FF2B5EF4-FFF2-40B4-BE49-F238E27FC236}">
                <a16:creationId xmlns:a16="http://schemas.microsoft.com/office/drawing/2014/main" id="{F4098218-B165-4A1E-AEEB-6F4068C80D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59" name="Picture 58">
            <a:extLst>
              <a:ext uri="{FF2B5EF4-FFF2-40B4-BE49-F238E27FC236}">
                <a16:creationId xmlns:a16="http://schemas.microsoft.com/office/drawing/2014/main" id="{6832C31F-3308-495D-887A-5A186335B6A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60" name="Picture 59">
            <a:extLst>
              <a:ext uri="{FF2B5EF4-FFF2-40B4-BE49-F238E27FC236}">
                <a16:creationId xmlns:a16="http://schemas.microsoft.com/office/drawing/2014/main" id="{A56CC697-5EEA-4EDF-B8BD-4D8BE270594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61" name="TextBox 60">
            <a:extLst>
              <a:ext uri="{FF2B5EF4-FFF2-40B4-BE49-F238E27FC236}">
                <a16:creationId xmlns:a16="http://schemas.microsoft.com/office/drawing/2014/main" id="{3139BE14-B870-45BD-8C14-CFBC364AEC29}"/>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63" name="TextBox 62">
            <a:extLst>
              <a:ext uri="{FF2B5EF4-FFF2-40B4-BE49-F238E27FC236}">
                <a16:creationId xmlns:a16="http://schemas.microsoft.com/office/drawing/2014/main" id="{0E185023-3AE0-47EC-BBA8-1DF816EC211C}"/>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64" name="TextBox 63">
            <a:extLst>
              <a:ext uri="{FF2B5EF4-FFF2-40B4-BE49-F238E27FC236}">
                <a16:creationId xmlns:a16="http://schemas.microsoft.com/office/drawing/2014/main" id="{F10E9F0C-76CC-4B0D-96DF-BA17EFB1F7FC}"/>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65" name="Text Placeholder 12">
            <a:extLst>
              <a:ext uri="{FF2B5EF4-FFF2-40B4-BE49-F238E27FC236}">
                <a16:creationId xmlns:a16="http://schemas.microsoft.com/office/drawing/2014/main" id="{689D676F-D104-4BB1-8784-29A7FB3ED80D}"/>
              </a:ext>
            </a:extLst>
          </p:cNvPr>
          <p:cNvSpPr>
            <a:spLocks noGrp="1"/>
          </p:cNvSpPr>
          <p:nvPr>
            <p:ph type="body" sz="quarter" idx="17" hasCustomPrompt="1"/>
          </p:nvPr>
        </p:nvSpPr>
        <p:spPr>
          <a:xfrm>
            <a:off x="3411582" y="6137619"/>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207543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948CA2-23CC-4E10-9EC9-14228E12C87E}"/>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D949A13-B9F3-451B-B356-92B3A0F9D9B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userDrawn="1"/>
        </p:nvSpPr>
        <p:spPr>
          <a:xfrm>
            <a:off x="237655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userDrawn="1"/>
        </p:nvSpPr>
        <p:spPr>
          <a:xfrm>
            <a:off x="7955672"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5100356"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2478" y="6027340"/>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0249" y="6035623"/>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84671" y="6041660"/>
            <a:ext cx="525927" cy="525927"/>
          </a:xfrm>
          <a:prstGeom prst="rect">
            <a:avLst/>
          </a:prstGeom>
        </p:spPr>
      </p:pic>
      <p:sp>
        <p:nvSpPr>
          <p:cNvPr id="25" name="Picture Placeholder 5">
            <a:extLst>
              <a:ext uri="{FF2B5EF4-FFF2-40B4-BE49-F238E27FC236}">
                <a16:creationId xmlns:a16="http://schemas.microsoft.com/office/drawing/2014/main" id="{2E8E0E34-AEA9-412D-8EDF-3A6AC0CC5876}"/>
              </a:ext>
            </a:extLst>
          </p:cNvPr>
          <p:cNvSpPr>
            <a:spLocks noGrp="1"/>
          </p:cNvSpPr>
          <p:nvPr>
            <p:ph type="pic" sz="quarter" idx="15"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29" name="Title 1">
            <a:extLst>
              <a:ext uri="{FF2B5EF4-FFF2-40B4-BE49-F238E27FC236}">
                <a16:creationId xmlns:a16="http://schemas.microsoft.com/office/drawing/2014/main" id="{2AD34506-9168-446D-AEF8-5AEDD71F2FEF}"/>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30" name="Text Placeholder 4">
            <a:extLst>
              <a:ext uri="{FF2B5EF4-FFF2-40B4-BE49-F238E27FC236}">
                <a16:creationId xmlns:a16="http://schemas.microsoft.com/office/drawing/2014/main" id="{19FA7CB4-FA39-4B34-AE32-FF597FE04CE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425900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aker with GitHub">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1E1F8FA-35A7-4D01-8CCF-34E611C4C69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Picture Placeholder 5">
            <a:extLst>
              <a:ext uri="{FF2B5EF4-FFF2-40B4-BE49-F238E27FC236}">
                <a16:creationId xmlns:a16="http://schemas.microsoft.com/office/drawing/2014/main" id="{1F05B8EB-7C82-402A-8BCF-C63CB228F2F9}"/>
              </a:ext>
            </a:extLst>
          </p:cNvPr>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447CCB6B-EBAF-44C1-8E52-A024238BF129}"/>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A6CE2F0C-D2C1-4AA6-9444-B02E177FC0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69296" y="6027340"/>
            <a:ext cx="525927" cy="525927"/>
          </a:xfrm>
          <a:prstGeom prst="rect">
            <a:avLst/>
          </a:prstGeom>
        </p:spPr>
      </p:pic>
      <p:pic>
        <p:nvPicPr>
          <p:cNvPr id="15" name="Picture 14">
            <a:extLst>
              <a:ext uri="{FF2B5EF4-FFF2-40B4-BE49-F238E27FC236}">
                <a16:creationId xmlns:a16="http://schemas.microsoft.com/office/drawing/2014/main" id="{3DD928EE-1315-4F55-AE87-E5F1CF413E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55169" y="6035623"/>
            <a:ext cx="525927" cy="525927"/>
          </a:xfrm>
          <a:prstGeom prst="rect">
            <a:avLst/>
          </a:prstGeom>
        </p:spPr>
      </p:pic>
      <p:pic>
        <p:nvPicPr>
          <p:cNvPr id="16" name="Picture 15" descr="A picture containing vector graphics&#10;&#10;Description generated with very high confidence">
            <a:extLst>
              <a:ext uri="{FF2B5EF4-FFF2-40B4-BE49-F238E27FC236}">
                <a16:creationId xmlns:a16="http://schemas.microsoft.com/office/drawing/2014/main" id="{505CEE6F-3DD2-47A7-886A-8E7386CACC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79162" y="6041660"/>
            <a:ext cx="526665" cy="514125"/>
          </a:xfrm>
          <a:prstGeom prst="rect">
            <a:avLst/>
          </a:prstGeom>
        </p:spPr>
      </p:pic>
      <p:sp>
        <p:nvSpPr>
          <p:cNvPr id="23" name="Title 1">
            <a:extLst>
              <a:ext uri="{FF2B5EF4-FFF2-40B4-BE49-F238E27FC236}">
                <a16:creationId xmlns:a16="http://schemas.microsoft.com/office/drawing/2014/main" id="{BBDBE63D-03A1-45EB-AD97-2B425D6E5208}"/>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6" name="Text Placeholder 4">
            <a:extLst>
              <a:ext uri="{FF2B5EF4-FFF2-40B4-BE49-F238E27FC236}">
                <a16:creationId xmlns:a16="http://schemas.microsoft.com/office/drawing/2014/main" id="{77CBE56F-D70B-4E68-8DDC-A9E429D3C8D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
        <p:nvSpPr>
          <p:cNvPr id="38" name="TextBox 37">
            <a:extLst>
              <a:ext uri="{FF2B5EF4-FFF2-40B4-BE49-F238E27FC236}">
                <a16:creationId xmlns:a16="http://schemas.microsoft.com/office/drawing/2014/main" id="{10ACCCA3-F950-4AA6-A97C-00232D9CF913}"/>
              </a:ext>
            </a:extLst>
          </p:cNvPr>
          <p:cNvSpPr txBox="1"/>
          <p:nvPr userDrawn="1"/>
        </p:nvSpPr>
        <p:spPr>
          <a:xfrm>
            <a:off x="2534502"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3" name="Text Placeholder 12">
            <a:extLst>
              <a:ext uri="{FF2B5EF4-FFF2-40B4-BE49-F238E27FC236}">
                <a16:creationId xmlns:a16="http://schemas.microsoft.com/office/drawing/2014/main" id="{30EB6A64-F028-41F2-88B8-B09C617A0929}"/>
              </a:ext>
            </a:extLst>
          </p:cNvPr>
          <p:cNvSpPr>
            <a:spLocks noGrp="1"/>
          </p:cNvSpPr>
          <p:nvPr>
            <p:ph type="body" sz="quarter" idx="11" hasCustomPrompt="1"/>
          </p:nvPr>
        </p:nvSpPr>
        <p:spPr>
          <a:xfrm>
            <a:off x="5258300"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
        <p:nvSpPr>
          <p:cNvPr id="44" name="Text Placeholder 12">
            <a:extLst>
              <a:ext uri="{FF2B5EF4-FFF2-40B4-BE49-F238E27FC236}">
                <a16:creationId xmlns:a16="http://schemas.microsoft.com/office/drawing/2014/main" id="{F0AB7422-7353-46F7-B934-25FE053DB0AF}"/>
              </a:ext>
            </a:extLst>
          </p:cNvPr>
          <p:cNvSpPr>
            <a:spLocks noGrp="1"/>
          </p:cNvSpPr>
          <p:nvPr>
            <p:ph type="body" sz="quarter" idx="15" hasCustomPrompt="1"/>
          </p:nvPr>
        </p:nvSpPr>
        <p:spPr>
          <a:xfrm>
            <a:off x="8113616" y="6103776"/>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GitHub</a:t>
            </a:r>
          </a:p>
        </p:txBody>
      </p:sp>
    </p:spTree>
    <p:extLst>
      <p:ext uri="{BB962C8B-B14F-4D97-AF65-F5344CB8AC3E}">
        <p14:creationId xmlns:p14="http://schemas.microsoft.com/office/powerpoint/2010/main" val="39730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8500EA-8B4D-4641-BC3F-6FAAB1E81EB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80B55A64-49D5-4B19-99B2-EC5B9E21708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2AE5C92B-5866-4F63-9663-F4FCFC5A8D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03973" y="6027340"/>
            <a:ext cx="525927" cy="525927"/>
          </a:xfrm>
          <a:prstGeom prst="rect">
            <a:avLst/>
          </a:prstGeom>
        </p:spPr>
      </p:pic>
      <p:pic>
        <p:nvPicPr>
          <p:cNvPr id="15" name="Picture 14">
            <a:extLst>
              <a:ext uri="{FF2B5EF4-FFF2-40B4-BE49-F238E27FC236}">
                <a16:creationId xmlns:a16="http://schemas.microsoft.com/office/drawing/2014/main" id="{4E495326-D689-4BFF-80F1-7A29DBD9EE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16" name="Picture 15">
            <a:extLst>
              <a:ext uri="{FF2B5EF4-FFF2-40B4-BE49-F238E27FC236}">
                <a16:creationId xmlns:a16="http://schemas.microsoft.com/office/drawing/2014/main" id="{F58A46F7-BE82-46A8-A747-BD74C3AF87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 name="Title 1"/>
          <p:cNvSpPr>
            <a:spLocks noGrp="1"/>
          </p:cNvSpPr>
          <p:nvPr>
            <p:ph type="title" hasCustomPrompt="1"/>
          </p:nvPr>
        </p:nvSpPr>
        <p:spPr>
          <a:xfrm>
            <a:off x="805053" y="2103467"/>
            <a:ext cx="7348449"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3044846"/>
            <a:ext cx="7348449"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a:p>
            <a:pPr lvl="0"/>
            <a:r>
              <a:rPr lang="en-US"/>
              <a:t>MVP (technology)</a:t>
            </a:r>
          </a:p>
        </p:txBody>
      </p:sp>
      <p:sp>
        <p:nvSpPr>
          <p:cNvPr id="17" name="TextBox 16">
            <a:extLst>
              <a:ext uri="{FF2B5EF4-FFF2-40B4-BE49-F238E27FC236}">
                <a16:creationId xmlns:a16="http://schemas.microsoft.com/office/drawing/2014/main" id="{BD5818B2-4609-416E-ABA0-312E813DAB51}"/>
              </a:ext>
            </a:extLst>
          </p:cNvPr>
          <p:cNvSpPr txBox="1"/>
          <p:nvPr userDrawn="1"/>
        </p:nvSpPr>
        <p:spPr>
          <a:xfrm>
            <a:off x="2459685"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9" name="TextBox 18">
            <a:extLst>
              <a:ext uri="{FF2B5EF4-FFF2-40B4-BE49-F238E27FC236}">
                <a16:creationId xmlns:a16="http://schemas.microsoft.com/office/drawing/2014/main" id="{072CBF2B-E45F-41B3-9CD9-B5026E77F1E6}"/>
              </a:ext>
            </a:extLst>
          </p:cNvPr>
          <p:cNvSpPr txBox="1"/>
          <p:nvPr userDrawn="1"/>
        </p:nvSpPr>
        <p:spPr>
          <a:xfrm>
            <a:off x="8038799"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33" name="Text Placeholder 12">
            <a:extLst>
              <a:ext uri="{FF2B5EF4-FFF2-40B4-BE49-F238E27FC236}">
                <a16:creationId xmlns:a16="http://schemas.microsoft.com/office/drawing/2014/main" id="{91BE49EA-88D6-441F-A526-3A12EA23D643}"/>
              </a:ext>
            </a:extLst>
          </p:cNvPr>
          <p:cNvSpPr>
            <a:spLocks noGrp="1"/>
          </p:cNvSpPr>
          <p:nvPr>
            <p:ph type="body" sz="quarter" idx="11" hasCustomPrompt="1"/>
          </p:nvPr>
        </p:nvSpPr>
        <p:spPr>
          <a:xfrm>
            <a:off x="5183483"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87347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91FE2704-2CFB-4BE1-B2FE-A20708255F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4905"/>
          <a:stretch/>
        </p:blipFill>
        <p:spPr>
          <a:xfrm>
            <a:off x="8851136" y="1023391"/>
            <a:ext cx="2739388" cy="4844815"/>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userDrawn="1"/>
        </p:nvSpPr>
        <p:spPr>
          <a:xfrm>
            <a:off x="806336" y="1966693"/>
            <a:ext cx="8446111"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Hannah Ackroyd</a:t>
            </a:r>
          </a:p>
        </p:txBody>
      </p:sp>
      <p:sp>
        <p:nvSpPr>
          <p:cNvPr id="36" name="TextBox 35">
            <a:extLst>
              <a:ext uri="{FF2B5EF4-FFF2-40B4-BE49-F238E27FC236}">
                <a16:creationId xmlns:a16="http://schemas.microsoft.com/office/drawing/2014/main" id="{1CC3BCD3-6A06-4D7D-87C0-22F8163089BC}"/>
              </a:ext>
            </a:extLst>
          </p:cNvPr>
          <p:cNvSpPr txBox="1"/>
          <p:nvPr userDrawn="1"/>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userDrawn="1"/>
        </p:nvSpPr>
        <p:spPr>
          <a:xfrm>
            <a:off x="806335" y="3701097"/>
            <a:ext cx="8446111" cy="461665"/>
          </a:xfrm>
          <a:prstGeom prst="rect">
            <a:avLst/>
          </a:prstGeom>
          <a:noFill/>
        </p:spPr>
        <p:txBody>
          <a:bodyPr wrap="square" rtlCol="0">
            <a:spAutoFit/>
          </a:bodyPr>
          <a:lstStyle/>
          <a:p>
            <a:r>
              <a:rPr lang="en-GB" sz="2400">
                <a:solidFill>
                  <a:srgbClr val="505050"/>
                </a:solidFill>
                <a:latin typeface="+mn-lt"/>
                <a:cs typeface="Segoe UI Semibold" panose="020B0702040204020203" pitchFamily="34" charset="0"/>
              </a:rPr>
              <a:t>hannah@blackmarble.com</a:t>
            </a:r>
          </a:p>
        </p:txBody>
      </p:sp>
      <p:sp>
        <p:nvSpPr>
          <p:cNvPr id="17" name="Rectangle 16">
            <a:extLst>
              <a:ext uri="{FF2B5EF4-FFF2-40B4-BE49-F238E27FC236}">
                <a16:creationId xmlns:a16="http://schemas.microsoft.com/office/drawing/2014/main" id="{394B3D02-D4AF-4308-A776-0E1C4C2AA51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userDrawn="1"/>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35234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3BCA8A-736D-4FD9-8A73-27D62B088C5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FC2B7DD6-C2B5-4076-8E66-E55AF958F8F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4287"/>
          <a:stretch/>
        </p:blipFill>
        <p:spPr>
          <a:xfrm>
            <a:off x="9055996" y="1076325"/>
            <a:ext cx="2329668" cy="4641671"/>
          </a:xfrm>
          <a:prstGeom prst="rect">
            <a:avLst/>
          </a:prstGeom>
        </p:spPr>
      </p:pic>
      <p:sp>
        <p:nvSpPr>
          <p:cNvPr id="39" name="TextBox 38">
            <a:extLst>
              <a:ext uri="{FF2B5EF4-FFF2-40B4-BE49-F238E27FC236}">
                <a16:creationId xmlns:a16="http://schemas.microsoft.com/office/drawing/2014/main" id="{29BA5DC3-7B54-446A-838B-0503DC49C572}"/>
              </a:ext>
            </a:extLst>
          </p:cNvPr>
          <p:cNvSpPr txBox="1"/>
          <p:nvPr userDrawn="1"/>
        </p:nvSpPr>
        <p:spPr>
          <a:xfrm>
            <a:off x="806336" y="2031613"/>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Catherine Outram</a:t>
            </a:r>
          </a:p>
        </p:txBody>
      </p:sp>
      <p:sp>
        <p:nvSpPr>
          <p:cNvPr id="40" name="TextBox 39">
            <a:extLst>
              <a:ext uri="{FF2B5EF4-FFF2-40B4-BE49-F238E27FC236}">
                <a16:creationId xmlns:a16="http://schemas.microsoft.com/office/drawing/2014/main" id="{0A250D5F-160B-44D3-B218-983394516A61}"/>
              </a:ext>
            </a:extLst>
          </p:cNvPr>
          <p:cNvSpPr txBox="1"/>
          <p:nvPr userDrawn="1"/>
        </p:nvSpPr>
        <p:spPr>
          <a:xfrm>
            <a:off x="806335" y="2909145"/>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41" name="TextBox 40">
            <a:extLst>
              <a:ext uri="{FF2B5EF4-FFF2-40B4-BE49-F238E27FC236}">
                <a16:creationId xmlns:a16="http://schemas.microsoft.com/office/drawing/2014/main" id="{B55C729E-4C24-4725-A14F-3DEE42AEC6EF}"/>
              </a:ext>
            </a:extLst>
          </p:cNvPr>
          <p:cNvSpPr txBox="1"/>
          <p:nvPr userDrawn="1"/>
        </p:nvSpPr>
        <p:spPr>
          <a:xfrm>
            <a:off x="836147" y="3724481"/>
            <a:ext cx="4825147" cy="461665"/>
          </a:xfrm>
          <a:prstGeom prst="rect">
            <a:avLst/>
          </a:prstGeom>
          <a:noFill/>
        </p:spPr>
        <p:txBody>
          <a:bodyPr wrap="square" rtlCol="0">
            <a:spAutoFit/>
          </a:bodyPr>
          <a:lstStyle/>
          <a:p>
            <a:r>
              <a:rPr lang="en-GB" sz="2400">
                <a:solidFill>
                  <a:schemeClr val="tx1">
                    <a:lumMod val="75000"/>
                    <a:lumOff val="25000"/>
                  </a:schemeClr>
                </a:solidFill>
                <a:latin typeface="+mn-lt"/>
                <a:cs typeface="Segoe UI Semibold" panose="020B0702040204020203" pitchFamily="34" charset="0"/>
              </a:rPr>
              <a:t>catherine@blackmarble.com</a:t>
            </a:r>
          </a:p>
        </p:txBody>
      </p:sp>
      <p:sp>
        <p:nvSpPr>
          <p:cNvPr id="18" name="Rectangle 17">
            <a:extLst>
              <a:ext uri="{FF2B5EF4-FFF2-40B4-BE49-F238E27FC236}">
                <a16:creationId xmlns:a16="http://schemas.microsoft.com/office/drawing/2014/main" id="{8136DF95-72B8-4957-8666-C04C9028B5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3412131-B53C-4BEB-8735-65DC54D10D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4BACA5E-EE25-42ED-88D4-BC21476EC3A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46" name="Picture 45">
            <a:extLst>
              <a:ext uri="{FF2B5EF4-FFF2-40B4-BE49-F238E27FC236}">
                <a16:creationId xmlns:a16="http://schemas.microsoft.com/office/drawing/2014/main" id="{7187EAC1-EDDD-4D5F-9513-3D3FAA0AFD9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50" name="Picture 49">
            <a:extLst>
              <a:ext uri="{FF2B5EF4-FFF2-40B4-BE49-F238E27FC236}">
                <a16:creationId xmlns:a16="http://schemas.microsoft.com/office/drawing/2014/main" id="{E0C905D2-2CAD-4B36-9081-B84C7D8945A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51" name="TextBox 50">
            <a:extLst>
              <a:ext uri="{FF2B5EF4-FFF2-40B4-BE49-F238E27FC236}">
                <a16:creationId xmlns:a16="http://schemas.microsoft.com/office/drawing/2014/main" id="{9A32322B-71CC-4FEA-8A44-CA0209112AC1}"/>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52" name="TextBox 51">
            <a:extLst>
              <a:ext uri="{FF2B5EF4-FFF2-40B4-BE49-F238E27FC236}">
                <a16:creationId xmlns:a16="http://schemas.microsoft.com/office/drawing/2014/main" id="{FCA3FDAA-6929-4285-BCE1-4C95137A005C}"/>
              </a:ext>
            </a:extLst>
          </p:cNvPr>
          <p:cNvSpPr txBox="1"/>
          <p:nvPr userDrawn="1"/>
        </p:nvSpPr>
        <p:spPr>
          <a:xfrm>
            <a:off x="3379530" y="6105809"/>
            <a:ext cx="189667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BMCatherine</a:t>
            </a:r>
            <a:endParaRPr lang="en-GB" sz="2000">
              <a:solidFill>
                <a:srgbClr val="40404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ED2E180D-7F13-4B92-8D3F-650D7205FB8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54" name="TextBox 53">
            <a:extLst>
              <a:ext uri="{FF2B5EF4-FFF2-40B4-BE49-F238E27FC236}">
                <a16:creationId xmlns:a16="http://schemas.microsoft.com/office/drawing/2014/main" id="{C6C7923C-27D4-47D7-9AF9-736675F6A35D}"/>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9099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dy Hayne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5B7D1F-B734-495D-8D26-E17520042B2A}"/>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ns face&#10;&#10;Description generated with high confidence">
            <a:extLst>
              <a:ext uri="{FF2B5EF4-FFF2-40B4-BE49-F238E27FC236}">
                <a16:creationId xmlns:a16="http://schemas.microsoft.com/office/drawing/2014/main" id="{95313517-7585-44DD-9D02-04D21C7EA0C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4250"/>
          <a:stretch/>
        </p:blipFill>
        <p:spPr>
          <a:xfrm>
            <a:off x="8990434" y="1027242"/>
            <a:ext cx="2394345" cy="4683303"/>
          </a:xfrm>
          <a:prstGeom prst="rect">
            <a:avLst/>
          </a:prstGeom>
        </p:spPr>
      </p:pic>
      <p:sp>
        <p:nvSpPr>
          <p:cNvPr id="18" name="Rectangle 17">
            <a:extLst>
              <a:ext uri="{FF2B5EF4-FFF2-40B4-BE49-F238E27FC236}">
                <a16:creationId xmlns:a16="http://schemas.microsoft.com/office/drawing/2014/main" id="{D0D80E06-4092-4D1A-A836-11A380957F6A}"/>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25E1A3F9-CC9F-4FD7-98AB-72A20088F5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70455" y="6027340"/>
            <a:ext cx="525927" cy="525927"/>
          </a:xfrm>
          <a:prstGeom prst="rect">
            <a:avLst/>
          </a:prstGeom>
        </p:spPr>
      </p:pic>
      <p:pic>
        <p:nvPicPr>
          <p:cNvPr id="20" name="Picture 19">
            <a:extLst>
              <a:ext uri="{FF2B5EF4-FFF2-40B4-BE49-F238E27FC236}">
                <a16:creationId xmlns:a16="http://schemas.microsoft.com/office/drawing/2014/main" id="{D05E5449-0014-4217-9D86-10BE3E351D3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03376" y="6035623"/>
            <a:ext cx="525927" cy="525927"/>
          </a:xfrm>
          <a:prstGeom prst="rect">
            <a:avLst/>
          </a:prstGeom>
        </p:spPr>
      </p:pic>
      <p:sp>
        <p:nvSpPr>
          <p:cNvPr id="24" name="TextBox 23">
            <a:extLst>
              <a:ext uri="{FF2B5EF4-FFF2-40B4-BE49-F238E27FC236}">
                <a16:creationId xmlns:a16="http://schemas.microsoft.com/office/drawing/2014/main" id="{9A7D785F-4BD5-4A8A-8469-471116092DF7}"/>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Haynes</a:t>
            </a:r>
          </a:p>
        </p:txBody>
      </p:sp>
      <p:sp>
        <p:nvSpPr>
          <p:cNvPr id="30" name="TextBox 29">
            <a:extLst>
              <a:ext uri="{FF2B5EF4-FFF2-40B4-BE49-F238E27FC236}">
                <a16:creationId xmlns:a16="http://schemas.microsoft.com/office/drawing/2014/main" id="{9D24CB2E-1841-4065-9CD3-2492343093BE}"/>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Engineering Director</a:t>
            </a:r>
          </a:p>
        </p:txBody>
      </p:sp>
      <p:pic>
        <p:nvPicPr>
          <p:cNvPr id="12" name="Picture 11">
            <a:extLst>
              <a:ext uri="{FF2B5EF4-FFF2-40B4-BE49-F238E27FC236}">
                <a16:creationId xmlns:a16="http://schemas.microsoft.com/office/drawing/2014/main" id="{F8427694-86E1-4CE5-A4FF-9911672C66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39" name="TextBox 38">
            <a:extLst>
              <a:ext uri="{FF2B5EF4-FFF2-40B4-BE49-F238E27FC236}">
                <a16:creationId xmlns:a16="http://schemas.microsoft.com/office/drawing/2014/main" id="{A84B0990-0E6C-443A-B05D-23C1F1A1F8A6}"/>
              </a:ext>
            </a:extLst>
          </p:cNvPr>
          <p:cNvSpPr txBox="1"/>
          <p:nvPr userDrawn="1"/>
        </p:nvSpPr>
        <p:spPr>
          <a:xfrm>
            <a:off x="2459685"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0" name="TextBox 39">
            <a:extLst>
              <a:ext uri="{FF2B5EF4-FFF2-40B4-BE49-F238E27FC236}">
                <a16:creationId xmlns:a16="http://schemas.microsoft.com/office/drawing/2014/main" id="{6451DE3F-13F3-4933-8889-CA06CF40BF64}"/>
              </a:ext>
            </a:extLst>
          </p:cNvPr>
          <p:cNvSpPr txBox="1"/>
          <p:nvPr userDrawn="1"/>
        </p:nvSpPr>
        <p:spPr>
          <a:xfrm>
            <a:off x="5183483"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16FB68F-AA1F-4590-B8E0-3E537B58489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Tree>
    <p:extLst>
      <p:ext uri="{BB962C8B-B14F-4D97-AF65-F5344CB8AC3E}">
        <p14:creationId xmlns:p14="http://schemas.microsoft.com/office/powerpoint/2010/main" val="144419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DB7DE2-3B30-4FF1-B751-8AE067A45C9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060F8C25-62B7-4134-B473-DC89F84EC5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3" t="8514" r="21081" b="26381"/>
          <a:stretch/>
        </p:blipFill>
        <p:spPr>
          <a:xfrm>
            <a:off x="9026003" y="906088"/>
            <a:ext cx="2284847" cy="4796350"/>
          </a:xfrm>
          <a:prstGeom prst="rect">
            <a:avLst/>
          </a:prstGeom>
        </p:spPr>
      </p:pic>
      <p:sp>
        <p:nvSpPr>
          <p:cNvPr id="21" name="Rectangle 20">
            <a:extLst>
              <a:ext uri="{FF2B5EF4-FFF2-40B4-BE49-F238E27FC236}">
                <a16:creationId xmlns:a16="http://schemas.microsoft.com/office/drawing/2014/main" id="{BA860880-018B-484E-A4FB-8DAA82CAD4F4}"/>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41F04182-AB13-4270-959C-C0469F97CE9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554" y="6027340"/>
            <a:ext cx="525927" cy="525927"/>
          </a:xfrm>
          <a:prstGeom prst="rect">
            <a:avLst/>
          </a:prstGeom>
        </p:spPr>
      </p:pic>
      <p:pic>
        <p:nvPicPr>
          <p:cNvPr id="15" name="Picture 14">
            <a:extLst>
              <a:ext uri="{FF2B5EF4-FFF2-40B4-BE49-F238E27FC236}">
                <a16:creationId xmlns:a16="http://schemas.microsoft.com/office/drawing/2014/main" id="{638B6B67-F100-4E68-AC59-779E306FC5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22475" y="6035623"/>
            <a:ext cx="525927" cy="525927"/>
          </a:xfrm>
          <a:prstGeom prst="rect">
            <a:avLst/>
          </a:prstGeom>
        </p:spPr>
      </p:pic>
      <p:pic>
        <p:nvPicPr>
          <p:cNvPr id="17" name="Picture 16">
            <a:extLst>
              <a:ext uri="{FF2B5EF4-FFF2-40B4-BE49-F238E27FC236}">
                <a16:creationId xmlns:a16="http://schemas.microsoft.com/office/drawing/2014/main" id="{4509DEBC-D265-42B8-B94F-9A9A19B0E8A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78217" y="6041660"/>
            <a:ext cx="525927" cy="525927"/>
          </a:xfrm>
          <a:prstGeom prst="rect">
            <a:avLst/>
          </a:prstGeom>
        </p:spPr>
      </p:pic>
      <p:sp>
        <p:nvSpPr>
          <p:cNvPr id="18" name="TextBox 17">
            <a:extLst>
              <a:ext uri="{FF2B5EF4-FFF2-40B4-BE49-F238E27FC236}">
                <a16:creationId xmlns:a16="http://schemas.microsoft.com/office/drawing/2014/main" id="{84682669-D512-4E38-90D5-5FC632BE78A8}"/>
              </a:ext>
            </a:extLst>
          </p:cNvPr>
          <p:cNvSpPr txBox="1"/>
          <p:nvPr userDrawn="1"/>
        </p:nvSpPr>
        <p:spPr>
          <a:xfrm>
            <a:off x="1478784"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2" name="TextBox 31">
            <a:extLst>
              <a:ext uri="{FF2B5EF4-FFF2-40B4-BE49-F238E27FC236}">
                <a16:creationId xmlns:a16="http://schemas.microsoft.com/office/drawing/2014/main" id="{B3552C81-8A9E-4CA3-82FD-92421C77048D}"/>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Riccardo Viglianisi</a:t>
            </a:r>
          </a:p>
        </p:txBody>
      </p:sp>
      <p:sp>
        <p:nvSpPr>
          <p:cNvPr id="34" name="TextBox 33">
            <a:extLst>
              <a:ext uri="{FF2B5EF4-FFF2-40B4-BE49-F238E27FC236}">
                <a16:creationId xmlns:a16="http://schemas.microsoft.com/office/drawing/2014/main" id="{5E9756FE-B4FF-46FF-A2DC-8DE116B02054}"/>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p:txBody>
      </p:sp>
      <p:sp>
        <p:nvSpPr>
          <p:cNvPr id="28" name="TextBox 27">
            <a:extLst>
              <a:ext uri="{FF2B5EF4-FFF2-40B4-BE49-F238E27FC236}">
                <a16:creationId xmlns:a16="http://schemas.microsoft.com/office/drawing/2014/main" id="{32B88FAA-5E34-4BD3-9B70-9CD3B19F40D4}"/>
              </a:ext>
            </a:extLst>
          </p:cNvPr>
          <p:cNvSpPr txBox="1"/>
          <p:nvPr userDrawn="1"/>
        </p:nvSpPr>
        <p:spPr>
          <a:xfrm>
            <a:off x="4202582" y="6101490"/>
            <a:ext cx="226055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CaptainShmaser</a:t>
            </a:r>
            <a:endParaRPr lang="en-GB" sz="2000">
              <a:solidFill>
                <a:srgbClr val="404040"/>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2F161D3-896A-404B-9A44-C24ECC3B34E1}"/>
              </a:ext>
            </a:extLst>
          </p:cNvPr>
          <p:cNvSpPr txBox="1"/>
          <p:nvPr userDrawn="1"/>
        </p:nvSpPr>
        <p:spPr>
          <a:xfrm>
            <a:off x="7474037" y="6096732"/>
            <a:ext cx="406617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rviglianisi</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00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 AI">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4F82F8-3D48-4756-BB56-72FA7553FBC1}"/>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B336178-E9F9-46AF-9333-7ED8863CCD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93"/>
          <a:stretch/>
        </p:blipFill>
        <p:spPr>
          <a:xfrm>
            <a:off x="0" y="-12077"/>
            <a:ext cx="12192000" cy="572262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2F2944F-3BA3-4E0F-93C7-CCD432B99C1A}"/>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20" name="Text Placeholder 2">
            <a:extLst>
              <a:ext uri="{FF2B5EF4-FFF2-40B4-BE49-F238E27FC236}">
                <a16:creationId xmlns:a16="http://schemas.microsoft.com/office/drawing/2014/main" id="{D3FAA553-6FE2-4ECA-8FB8-1485B5D6206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23598353"/>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ris Gardn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59D49E-B39E-4A75-A9A4-5A0AC584A137}"/>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8C97653B-33D7-4C2E-8A5D-3BDFE2DDBBEC}"/>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Chris Gardner</a:t>
            </a:r>
          </a:p>
        </p:txBody>
      </p:sp>
      <p:sp>
        <p:nvSpPr>
          <p:cNvPr id="21" name="TextBox 20">
            <a:extLst>
              <a:ext uri="{FF2B5EF4-FFF2-40B4-BE49-F238E27FC236}">
                <a16:creationId xmlns:a16="http://schemas.microsoft.com/office/drawing/2014/main" id="{1510D109-8032-4979-B56C-A044869054FA}"/>
              </a:ext>
            </a:extLst>
          </p:cNvPr>
          <p:cNvSpPr txBox="1"/>
          <p:nvPr userDrawn="1"/>
        </p:nvSpPr>
        <p:spPr>
          <a:xfrm>
            <a:off x="806335" y="3246283"/>
            <a:ext cx="8446112"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a:p>
            <a:pPr lvl="0"/>
            <a:r>
              <a:rPr lang="en-US" sz="3200" kern="1200">
                <a:solidFill>
                  <a:schemeClr val="tx1"/>
                </a:solidFill>
                <a:latin typeface="+mj-lt"/>
                <a:ea typeface="+mn-ea"/>
                <a:cs typeface="+mn-cs"/>
              </a:rPr>
              <a:t>MVP (Cloud and </a:t>
            </a:r>
            <a:r>
              <a:rPr lang="en-US" sz="3200" kern="1200" err="1">
                <a:solidFill>
                  <a:schemeClr val="tx1"/>
                </a:solidFill>
                <a:latin typeface="+mj-lt"/>
                <a:ea typeface="+mn-ea"/>
                <a:cs typeface="+mn-cs"/>
              </a:rPr>
              <a:t>Datacentre</a:t>
            </a:r>
            <a:r>
              <a:rPr lang="en-US" sz="3200" kern="1200">
                <a:solidFill>
                  <a:schemeClr val="tx1"/>
                </a:solidFill>
                <a:latin typeface="+mj-lt"/>
                <a:ea typeface="+mn-ea"/>
                <a:cs typeface="+mn-cs"/>
              </a:rPr>
              <a:t> Management)</a:t>
            </a:r>
          </a:p>
        </p:txBody>
      </p:sp>
      <p:pic>
        <p:nvPicPr>
          <p:cNvPr id="29" name="Picture 28">
            <a:extLst>
              <a:ext uri="{FF2B5EF4-FFF2-40B4-BE49-F238E27FC236}">
                <a16:creationId xmlns:a16="http://schemas.microsoft.com/office/drawing/2014/main" id="{45012C15-25B6-453E-A8A2-2F9C46F2C4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257"/>
          <a:stretch/>
        </p:blipFill>
        <p:spPr>
          <a:xfrm>
            <a:off x="9026003" y="946748"/>
            <a:ext cx="2284847" cy="4755690"/>
          </a:xfrm>
          <a:prstGeom prst="rect">
            <a:avLst/>
          </a:prstGeom>
        </p:spPr>
      </p:pic>
      <p:sp>
        <p:nvSpPr>
          <p:cNvPr id="30" name="Rectangle 29">
            <a:extLst>
              <a:ext uri="{FF2B5EF4-FFF2-40B4-BE49-F238E27FC236}">
                <a16:creationId xmlns:a16="http://schemas.microsoft.com/office/drawing/2014/main" id="{A7EE0436-D8BE-43D9-927C-8D09A7C8068C}"/>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icture containing vector graphics&#10;&#10;Description generated with high confidence">
            <a:extLst>
              <a:ext uri="{FF2B5EF4-FFF2-40B4-BE49-F238E27FC236}">
                <a16:creationId xmlns:a16="http://schemas.microsoft.com/office/drawing/2014/main" id="{3B004B10-F3DD-4714-A339-E50A058E95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4943" y="6027340"/>
            <a:ext cx="525927" cy="525927"/>
          </a:xfrm>
          <a:prstGeom prst="rect">
            <a:avLst/>
          </a:prstGeom>
        </p:spPr>
      </p:pic>
      <p:pic>
        <p:nvPicPr>
          <p:cNvPr id="32" name="Picture 31">
            <a:extLst>
              <a:ext uri="{FF2B5EF4-FFF2-40B4-BE49-F238E27FC236}">
                <a16:creationId xmlns:a16="http://schemas.microsoft.com/office/drawing/2014/main" id="{9A70BBB6-92D0-4617-93CA-37355EAB8A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37864" y="6035623"/>
            <a:ext cx="525927" cy="525927"/>
          </a:xfrm>
          <a:prstGeom prst="rect">
            <a:avLst/>
          </a:prstGeom>
        </p:spPr>
      </p:pic>
      <p:sp>
        <p:nvSpPr>
          <p:cNvPr id="33" name="TextBox 32">
            <a:extLst>
              <a:ext uri="{FF2B5EF4-FFF2-40B4-BE49-F238E27FC236}">
                <a16:creationId xmlns:a16="http://schemas.microsoft.com/office/drawing/2014/main" id="{4B5EA0D4-9637-4771-90D0-1F6F54509D26}"/>
              </a:ext>
            </a:extLst>
          </p:cNvPr>
          <p:cNvSpPr txBox="1"/>
          <p:nvPr userDrawn="1"/>
        </p:nvSpPr>
        <p:spPr>
          <a:xfrm>
            <a:off x="1994173"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5" name="TextBox 34">
            <a:extLst>
              <a:ext uri="{FF2B5EF4-FFF2-40B4-BE49-F238E27FC236}">
                <a16:creationId xmlns:a16="http://schemas.microsoft.com/office/drawing/2014/main" id="{7E671E68-6C38-4CBC-B11D-6C4010CD02C1}"/>
              </a:ext>
            </a:extLst>
          </p:cNvPr>
          <p:cNvSpPr txBox="1"/>
          <p:nvPr userDrawn="1"/>
        </p:nvSpPr>
        <p:spPr>
          <a:xfrm>
            <a:off x="4717971" y="6095042"/>
            <a:ext cx="229703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HalbaradKenafin</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23FB0D2E-A899-47A5-911B-0A92C3A90E41}"/>
              </a:ext>
            </a:extLst>
          </p:cNvPr>
          <p:cNvSpPr txBox="1"/>
          <p:nvPr userDrawn="1"/>
        </p:nvSpPr>
        <p:spPr>
          <a:xfrm>
            <a:off x="8035547" y="6095042"/>
            <a:ext cx="295766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Chrislgardner@github.io</a:t>
            </a:r>
          </a:p>
        </p:txBody>
      </p:sp>
      <p:pic>
        <p:nvPicPr>
          <p:cNvPr id="42" name="Picture 41" descr="A picture containing vector graphics&#10;&#10;Description generated with very high confidence">
            <a:extLst>
              <a:ext uri="{FF2B5EF4-FFF2-40B4-BE49-F238E27FC236}">
                <a16:creationId xmlns:a16="http://schemas.microsoft.com/office/drawing/2014/main" id="{AEF9D61E-183F-42DE-921F-1D369A2D6F9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67317" y="6041660"/>
            <a:ext cx="526665" cy="514125"/>
          </a:xfrm>
          <a:prstGeom prst="rect">
            <a:avLst/>
          </a:prstGeom>
        </p:spPr>
      </p:pic>
    </p:spTree>
    <p:extLst>
      <p:ext uri="{BB962C8B-B14F-4D97-AF65-F5344CB8AC3E}">
        <p14:creationId xmlns:p14="http://schemas.microsoft.com/office/powerpoint/2010/main" val="227261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yla Gladwin">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E33DE9-0A02-4CA8-B1B5-2F2ABF84F305}"/>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erson wearing glasses&#10;&#10;Description generated with high confidence">
            <a:extLst>
              <a:ext uri="{FF2B5EF4-FFF2-40B4-BE49-F238E27FC236}">
                <a16:creationId xmlns:a16="http://schemas.microsoft.com/office/drawing/2014/main" id="{F030BC2D-224E-42C3-B07E-454F61FF16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151"/>
          <a:stretch/>
        </p:blipFill>
        <p:spPr>
          <a:xfrm>
            <a:off x="9055194" y="971680"/>
            <a:ext cx="2330470" cy="4727172"/>
          </a:xfrm>
          <a:prstGeom prst="rect">
            <a:avLst/>
          </a:prstGeom>
        </p:spPr>
      </p:pic>
      <p:sp>
        <p:nvSpPr>
          <p:cNvPr id="14" name="Rectangle 13">
            <a:extLst>
              <a:ext uri="{FF2B5EF4-FFF2-40B4-BE49-F238E27FC236}">
                <a16:creationId xmlns:a16="http://schemas.microsoft.com/office/drawing/2014/main" id="{9A5B60C8-9BB1-4749-8966-4B1E8524978E}"/>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vector graphics&#10;&#10;Description generated with high confidence">
            <a:extLst>
              <a:ext uri="{FF2B5EF4-FFF2-40B4-BE49-F238E27FC236}">
                <a16:creationId xmlns:a16="http://schemas.microsoft.com/office/drawing/2014/main" id="{F6DF87D6-B17F-4AA9-AB83-7B02AC21C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640" y="6027340"/>
            <a:ext cx="525927" cy="525927"/>
          </a:xfrm>
          <a:prstGeom prst="rect">
            <a:avLst/>
          </a:prstGeom>
        </p:spPr>
      </p:pic>
      <p:pic>
        <p:nvPicPr>
          <p:cNvPr id="26" name="Picture 25">
            <a:extLst>
              <a:ext uri="{FF2B5EF4-FFF2-40B4-BE49-F238E27FC236}">
                <a16:creationId xmlns:a16="http://schemas.microsoft.com/office/drawing/2014/main" id="{698DB9BF-31ED-4FFC-9975-E439ED69B0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27" name="Picture 26">
            <a:extLst>
              <a:ext uri="{FF2B5EF4-FFF2-40B4-BE49-F238E27FC236}">
                <a16:creationId xmlns:a16="http://schemas.microsoft.com/office/drawing/2014/main" id="{B233D0B6-5B3C-4F24-9628-2C69993493E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8" name="TextBox 27">
            <a:extLst>
              <a:ext uri="{FF2B5EF4-FFF2-40B4-BE49-F238E27FC236}">
                <a16:creationId xmlns:a16="http://schemas.microsoft.com/office/drawing/2014/main" id="{495EF94E-E3A2-4D24-921E-806BE0313D87}"/>
              </a:ext>
            </a:extLst>
          </p:cNvPr>
          <p:cNvSpPr txBox="1"/>
          <p:nvPr userDrawn="1"/>
        </p:nvSpPr>
        <p:spPr>
          <a:xfrm>
            <a:off x="2384870"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FBB6B6C2-2AA1-4614-AEEB-D7245F9BFA9B}"/>
              </a:ext>
            </a:extLst>
          </p:cNvPr>
          <p:cNvSpPr txBox="1"/>
          <p:nvPr userDrawn="1"/>
        </p:nvSpPr>
        <p:spPr>
          <a:xfrm>
            <a:off x="5108668"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7AA7B38D-B9D6-42B2-B585-44160E7D768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0" name="TextBox 19">
            <a:extLst>
              <a:ext uri="{FF2B5EF4-FFF2-40B4-BE49-F238E27FC236}">
                <a16:creationId xmlns:a16="http://schemas.microsoft.com/office/drawing/2014/main" id="{8C97653B-33D7-4C2E-8A5D-3BDFE2DDBBEC}"/>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Layla Gladwin</a:t>
            </a:r>
          </a:p>
        </p:txBody>
      </p:sp>
      <p:sp>
        <p:nvSpPr>
          <p:cNvPr id="21" name="TextBox 20">
            <a:extLst>
              <a:ext uri="{FF2B5EF4-FFF2-40B4-BE49-F238E27FC236}">
                <a16:creationId xmlns:a16="http://schemas.microsoft.com/office/drawing/2014/main" id="{1510D109-8032-4979-B56C-A044869054FA}"/>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Senior Creative Designer</a:t>
            </a:r>
          </a:p>
        </p:txBody>
      </p:sp>
    </p:spTree>
    <p:extLst>
      <p:ext uri="{BB962C8B-B14F-4D97-AF65-F5344CB8AC3E}">
        <p14:creationId xmlns:p14="http://schemas.microsoft.com/office/powerpoint/2010/main" val="5284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A04B678-F7B0-428F-A422-A1366B26B9E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E1BCFEFC-EC85-44A1-9D6F-26A3DA6D0E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292"/>
          <a:stretch/>
        </p:blipFill>
        <p:spPr>
          <a:xfrm>
            <a:off x="7660000" y="852974"/>
            <a:ext cx="3864320" cy="4846216"/>
          </a:xfrm>
          <a:prstGeom prst="rect">
            <a:avLst/>
          </a:prstGeom>
        </p:spPr>
      </p:pic>
      <p:sp>
        <p:nvSpPr>
          <p:cNvPr id="15" name="Rectangle 14">
            <a:extLst>
              <a:ext uri="{FF2B5EF4-FFF2-40B4-BE49-F238E27FC236}">
                <a16:creationId xmlns:a16="http://schemas.microsoft.com/office/drawing/2014/main" id="{FEFFEAC2-4E60-4E8A-92EF-6F3E4889BAFC}"/>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C277C7C9-A3A7-4946-ADB1-84297EE671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1491" y="6027340"/>
            <a:ext cx="525927" cy="525927"/>
          </a:xfrm>
          <a:prstGeom prst="rect">
            <a:avLst/>
          </a:prstGeom>
        </p:spPr>
      </p:pic>
      <p:pic>
        <p:nvPicPr>
          <p:cNvPr id="17" name="Picture 16">
            <a:extLst>
              <a:ext uri="{FF2B5EF4-FFF2-40B4-BE49-F238E27FC236}">
                <a16:creationId xmlns:a16="http://schemas.microsoft.com/office/drawing/2014/main" id="{BA4B76D5-C3FE-4438-8AD3-173D62C7131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36082" y="6035623"/>
            <a:ext cx="525927" cy="525927"/>
          </a:xfrm>
          <a:prstGeom prst="rect">
            <a:avLst/>
          </a:prstGeom>
        </p:spPr>
      </p:pic>
      <p:pic>
        <p:nvPicPr>
          <p:cNvPr id="18" name="Picture 17">
            <a:extLst>
              <a:ext uri="{FF2B5EF4-FFF2-40B4-BE49-F238E27FC236}">
                <a16:creationId xmlns:a16="http://schemas.microsoft.com/office/drawing/2014/main" id="{F7E3421E-1137-4253-84AF-0D28B7E8603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67569" y="6041660"/>
            <a:ext cx="525927" cy="525927"/>
          </a:xfrm>
          <a:prstGeom prst="rect">
            <a:avLst/>
          </a:prstGeom>
        </p:spPr>
      </p:pic>
      <p:sp>
        <p:nvSpPr>
          <p:cNvPr id="28" name="TextBox 27">
            <a:extLst>
              <a:ext uri="{FF2B5EF4-FFF2-40B4-BE49-F238E27FC236}">
                <a16:creationId xmlns:a16="http://schemas.microsoft.com/office/drawing/2014/main" id="{8EF3693F-A62C-48FF-99DB-7F6C9E619FA5}"/>
              </a:ext>
            </a:extLst>
          </p:cNvPr>
          <p:cNvSpPr txBox="1"/>
          <p:nvPr userDrawn="1"/>
        </p:nvSpPr>
        <p:spPr>
          <a:xfrm>
            <a:off x="1982013"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AE3721F8-C9A6-46A8-B253-9AD74303D4F9}"/>
              </a:ext>
            </a:extLst>
          </p:cNvPr>
          <p:cNvSpPr txBox="1"/>
          <p:nvPr userDrawn="1"/>
        </p:nvSpPr>
        <p:spPr>
          <a:xfrm>
            <a:off x="4705811" y="6081491"/>
            <a:ext cx="183095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RobertHogg</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C6AE8D2-2B0E-41FF-8A1E-3374F5583CDC}"/>
              </a:ext>
            </a:extLst>
          </p:cNvPr>
          <p:cNvSpPr txBox="1"/>
          <p:nvPr userDrawn="1"/>
        </p:nvSpPr>
        <p:spPr>
          <a:xfrm>
            <a:off x="7655196" y="6081491"/>
            <a:ext cx="351410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Blogs.blackmarble.co.uk/boss</a:t>
            </a:r>
          </a:p>
        </p:txBody>
      </p:sp>
      <p:sp>
        <p:nvSpPr>
          <p:cNvPr id="44" name="TextBox 43">
            <a:extLst>
              <a:ext uri="{FF2B5EF4-FFF2-40B4-BE49-F238E27FC236}">
                <a16:creationId xmlns:a16="http://schemas.microsoft.com/office/drawing/2014/main" id="{4235A46D-4EA3-4F27-9C10-A46E8A5F644E}"/>
              </a:ext>
            </a:extLst>
          </p:cNvPr>
          <p:cNvSpPr txBox="1"/>
          <p:nvPr userDrawn="1"/>
        </p:nvSpPr>
        <p:spPr>
          <a:xfrm>
            <a:off x="806336" y="1866220"/>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Robert Hogg</a:t>
            </a:r>
          </a:p>
        </p:txBody>
      </p:sp>
      <p:sp>
        <p:nvSpPr>
          <p:cNvPr id="45" name="TextBox 44">
            <a:extLst>
              <a:ext uri="{FF2B5EF4-FFF2-40B4-BE49-F238E27FC236}">
                <a16:creationId xmlns:a16="http://schemas.microsoft.com/office/drawing/2014/main" id="{5958B4D4-6672-4AAC-AA06-B75411561C1A}"/>
              </a:ext>
            </a:extLst>
          </p:cNvPr>
          <p:cNvSpPr txBox="1"/>
          <p:nvPr userDrawn="1"/>
        </p:nvSpPr>
        <p:spPr>
          <a:xfrm>
            <a:off x="806337" y="2743752"/>
            <a:ext cx="7476586" cy="2062103"/>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Executive Officer (CEO)</a:t>
            </a:r>
          </a:p>
          <a:p>
            <a:pPr lvl="0"/>
            <a:r>
              <a:rPr lang="en-US" sz="3200">
                <a:latin typeface="+mj-lt"/>
              </a:rPr>
              <a:t>MVP (Azure)</a:t>
            </a:r>
          </a:p>
          <a:p>
            <a:pPr lvl="0"/>
            <a:r>
              <a:rPr lang="en-US" sz="3200">
                <a:latin typeface="+mj-lt"/>
              </a:rPr>
              <a:t>Microsoft Regional Director</a:t>
            </a:r>
          </a:p>
          <a:p>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 name="Oval 1">
            <a:extLst>
              <a:ext uri="{FF2B5EF4-FFF2-40B4-BE49-F238E27FC236}">
                <a16:creationId xmlns:a16="http://schemas.microsoft.com/office/drawing/2014/main" id="{6B8B7B24-5AA6-4484-8E26-A52C8BCF987A}"/>
              </a:ext>
            </a:extLst>
          </p:cNvPr>
          <p:cNvSpPr/>
          <p:nvPr userDrawn="1"/>
        </p:nvSpPr>
        <p:spPr>
          <a:xfrm>
            <a:off x="10245390" y="4505498"/>
            <a:ext cx="340822" cy="3823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0BA08982-1AAD-4E91-8A15-844A9922581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Tree>
    <p:extLst>
      <p:ext uri="{BB962C8B-B14F-4D97-AF65-F5344CB8AC3E}">
        <p14:creationId xmlns:p14="http://schemas.microsoft.com/office/powerpoint/2010/main" val="124529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E7FC23-D04F-4EC9-8587-AB6E9CC3AC1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E857E517-0F5F-4AEA-9F58-32CA1B21A7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033" r="15420" b="26809"/>
          <a:stretch/>
        </p:blipFill>
        <p:spPr>
          <a:xfrm>
            <a:off x="8282922" y="595282"/>
            <a:ext cx="3282251" cy="5103570"/>
          </a:xfrm>
          <a:prstGeom prst="rect">
            <a:avLst/>
          </a:prstGeom>
        </p:spPr>
      </p:pic>
      <p:sp>
        <p:nvSpPr>
          <p:cNvPr id="15" name="Rectangle 14">
            <a:extLst>
              <a:ext uri="{FF2B5EF4-FFF2-40B4-BE49-F238E27FC236}">
                <a16:creationId xmlns:a16="http://schemas.microsoft.com/office/drawing/2014/main" id="{101F39BF-05E2-4DA6-A49C-9C0E4997E02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20459344-16E1-441A-A1DA-ED0589EBC6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75891" y="6027340"/>
            <a:ext cx="525927" cy="525927"/>
          </a:xfrm>
          <a:prstGeom prst="rect">
            <a:avLst/>
          </a:prstGeom>
        </p:spPr>
      </p:pic>
      <p:pic>
        <p:nvPicPr>
          <p:cNvPr id="17" name="Picture 16">
            <a:extLst>
              <a:ext uri="{FF2B5EF4-FFF2-40B4-BE49-F238E27FC236}">
                <a16:creationId xmlns:a16="http://schemas.microsoft.com/office/drawing/2014/main" id="{DAAF6D68-29B6-49D3-A50C-2B37354F57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8812" y="6035623"/>
            <a:ext cx="525927" cy="525927"/>
          </a:xfrm>
          <a:prstGeom prst="rect">
            <a:avLst/>
          </a:prstGeom>
        </p:spPr>
      </p:pic>
      <p:pic>
        <p:nvPicPr>
          <p:cNvPr id="18" name="Picture 17">
            <a:extLst>
              <a:ext uri="{FF2B5EF4-FFF2-40B4-BE49-F238E27FC236}">
                <a16:creationId xmlns:a16="http://schemas.microsoft.com/office/drawing/2014/main" id="{C30C0BB1-7CAB-4CA2-A009-A8E54F973CA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58758" y="6041660"/>
            <a:ext cx="525927" cy="525927"/>
          </a:xfrm>
          <a:prstGeom prst="rect">
            <a:avLst/>
          </a:prstGeom>
        </p:spPr>
      </p:pic>
      <p:sp>
        <p:nvSpPr>
          <p:cNvPr id="36" name="TextBox 35">
            <a:extLst>
              <a:ext uri="{FF2B5EF4-FFF2-40B4-BE49-F238E27FC236}">
                <a16:creationId xmlns:a16="http://schemas.microsoft.com/office/drawing/2014/main" id="{50148501-842E-41FF-B2FD-A659C9F6AB1A}"/>
              </a:ext>
            </a:extLst>
          </p:cNvPr>
          <p:cNvSpPr txBox="1"/>
          <p:nvPr userDrawn="1"/>
        </p:nvSpPr>
        <p:spPr>
          <a:xfrm>
            <a:off x="205682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7" name="TextBox 36">
            <a:extLst>
              <a:ext uri="{FF2B5EF4-FFF2-40B4-BE49-F238E27FC236}">
                <a16:creationId xmlns:a16="http://schemas.microsoft.com/office/drawing/2014/main" id="{EEB58D2E-72B8-49E8-8FCF-14398ED07723}"/>
              </a:ext>
            </a:extLst>
          </p:cNvPr>
          <p:cNvSpPr txBox="1"/>
          <p:nvPr userDrawn="1"/>
        </p:nvSpPr>
        <p:spPr>
          <a:xfrm>
            <a:off x="4780626" y="6081491"/>
            <a:ext cx="1220206"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@W4050</a:t>
            </a:r>
          </a:p>
        </p:txBody>
      </p:sp>
      <p:sp>
        <p:nvSpPr>
          <p:cNvPr id="39" name="TextBox 38">
            <a:extLst>
              <a:ext uri="{FF2B5EF4-FFF2-40B4-BE49-F238E27FC236}">
                <a16:creationId xmlns:a16="http://schemas.microsoft.com/office/drawing/2014/main" id="{26A12EFC-EAD3-4DBF-9766-34DBE7AAF438}"/>
              </a:ext>
            </a:extLst>
          </p:cNvPr>
          <p:cNvSpPr txBox="1"/>
          <p:nvPr userDrawn="1"/>
        </p:nvSpPr>
        <p:spPr>
          <a:xfrm>
            <a:off x="7131705" y="6081491"/>
            <a:ext cx="3996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adawson</a:t>
            </a:r>
            <a:endParaRPr lang="en-GB" sz="2000">
              <a:solidFill>
                <a:srgbClr val="404040"/>
              </a:solidFill>
              <a:latin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id="{EB9C46B5-0C78-4F1C-B673-21740C1E5DC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5" name="TextBox 44">
            <a:extLst>
              <a:ext uri="{FF2B5EF4-FFF2-40B4-BE49-F238E27FC236}">
                <a16:creationId xmlns:a16="http://schemas.microsoft.com/office/drawing/2014/main" id="{55ACA838-8B1C-4498-ABA5-7B35C08F9992}"/>
              </a:ext>
            </a:extLst>
          </p:cNvPr>
          <p:cNvSpPr txBox="1"/>
          <p:nvPr userDrawn="1"/>
        </p:nvSpPr>
        <p:spPr>
          <a:xfrm>
            <a:off x="806336" y="2038926"/>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Dawson</a:t>
            </a:r>
          </a:p>
        </p:txBody>
      </p:sp>
      <p:sp>
        <p:nvSpPr>
          <p:cNvPr id="46" name="TextBox 45">
            <a:extLst>
              <a:ext uri="{FF2B5EF4-FFF2-40B4-BE49-F238E27FC236}">
                <a16:creationId xmlns:a16="http://schemas.microsoft.com/office/drawing/2014/main" id="{EF491960-8987-4EDE-A2F0-27BB68BCD84C}"/>
              </a:ext>
            </a:extLst>
          </p:cNvPr>
          <p:cNvSpPr txBox="1"/>
          <p:nvPr userDrawn="1"/>
        </p:nvSpPr>
        <p:spPr>
          <a:xfrm>
            <a:off x="806335" y="2916458"/>
            <a:ext cx="7476587"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Information Officer (CIO)</a:t>
            </a:r>
          </a:p>
          <a:p>
            <a:pPr lvl="0"/>
            <a:r>
              <a:rPr lang="en-US" sz="3200">
                <a:latin typeface="+mj-lt"/>
              </a:rPr>
              <a:t>MVP (Office Apps and Services)</a:t>
            </a:r>
          </a:p>
          <a:p>
            <a:endParaRPr lang="en-GB" sz="3200">
              <a:solidFill>
                <a:schemeClr val="tx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111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BAA1DF2-E601-461E-8716-9BA180493A6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8C39A50E-379E-44CB-860E-A5AEE33D2F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3973"/>
          <a:stretch/>
        </p:blipFill>
        <p:spPr>
          <a:xfrm>
            <a:off x="8282921" y="1109270"/>
            <a:ext cx="3313340" cy="4589582"/>
          </a:xfrm>
          <a:prstGeom prst="rect">
            <a:avLst/>
          </a:prstGeom>
        </p:spPr>
      </p:pic>
      <p:sp>
        <p:nvSpPr>
          <p:cNvPr id="18" name="Rectangle 17">
            <a:extLst>
              <a:ext uri="{FF2B5EF4-FFF2-40B4-BE49-F238E27FC236}">
                <a16:creationId xmlns:a16="http://schemas.microsoft.com/office/drawing/2014/main" id="{4391A027-E75F-4989-982B-DAAC65C416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1D237531-BD89-4EB8-A4F5-25479AA1B1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634" y="6035623"/>
            <a:ext cx="525927" cy="525927"/>
          </a:xfrm>
          <a:prstGeom prst="rect">
            <a:avLst/>
          </a:prstGeom>
        </p:spPr>
      </p:pic>
      <p:pic>
        <p:nvPicPr>
          <p:cNvPr id="21" name="Picture 20">
            <a:extLst>
              <a:ext uri="{FF2B5EF4-FFF2-40B4-BE49-F238E27FC236}">
                <a16:creationId xmlns:a16="http://schemas.microsoft.com/office/drawing/2014/main" id="{89307637-6EBB-41AC-87F9-2FF9F70D3B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31995" y="6041660"/>
            <a:ext cx="525927" cy="525927"/>
          </a:xfrm>
          <a:prstGeom prst="rect">
            <a:avLst/>
          </a:prstGeom>
        </p:spPr>
      </p:pic>
      <p:sp>
        <p:nvSpPr>
          <p:cNvPr id="25" name="TextBox 24">
            <a:extLst>
              <a:ext uri="{FF2B5EF4-FFF2-40B4-BE49-F238E27FC236}">
                <a16:creationId xmlns:a16="http://schemas.microsoft.com/office/drawing/2014/main" id="{9997588D-22CF-4D9B-8B38-9EB9ED7761CA}"/>
              </a:ext>
            </a:extLst>
          </p:cNvPr>
          <p:cNvSpPr txBox="1"/>
          <p:nvPr userDrawn="1"/>
        </p:nvSpPr>
        <p:spPr>
          <a:xfrm>
            <a:off x="4357276" y="6081491"/>
            <a:ext cx="2975686" cy="400110"/>
          </a:xfrm>
          <a:prstGeom prst="rect">
            <a:avLst/>
          </a:prstGeom>
          <a:noFill/>
        </p:spPr>
        <p:txBody>
          <a:bodyPr wrap="none" rtlCol="0">
            <a:spAutoFit/>
          </a:bodyPr>
          <a:lstStyle/>
          <a:p>
            <a:r>
              <a:rPr lang="en-GB" sz="2000" dirty="0">
                <a:solidFill>
                  <a:srgbClr val="404040"/>
                </a:solidFill>
                <a:latin typeface="Segoe UI" panose="020B0502040204020203" pitchFamily="34" charset="0"/>
                <a:cs typeface="Segoe UI" panose="020B0502040204020203" pitchFamily="34" charset="0"/>
              </a:rPr>
              <a:t>Github.com/</a:t>
            </a:r>
            <a:r>
              <a:rPr lang="en-GB" sz="2000" dirty="0" err="1">
                <a:solidFill>
                  <a:srgbClr val="404040"/>
                </a:solidFill>
                <a:latin typeface="Segoe UI" panose="020B0502040204020203" pitchFamily="34" charset="0"/>
                <a:cs typeface="Segoe UI" panose="020B0502040204020203" pitchFamily="34" charset="0"/>
              </a:rPr>
              <a:t>rikhepworth</a:t>
            </a:r>
            <a:endParaRPr lang="en-GB" sz="2000" dirty="0">
              <a:solidFill>
                <a:srgbClr val="404040"/>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5E3043F5-5B8F-4236-AAE9-3292D3D9A3AD}"/>
              </a:ext>
            </a:extLst>
          </p:cNvPr>
          <p:cNvSpPr txBox="1"/>
          <p:nvPr userDrawn="1"/>
        </p:nvSpPr>
        <p:spPr>
          <a:xfrm>
            <a:off x="1362676" y="6081491"/>
            <a:ext cx="180709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rikhepworth</a:t>
            </a:r>
            <a:endParaRPr lang="en-GB" sz="2000">
              <a:solidFill>
                <a:srgbClr val="404040"/>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B9C55811-0D33-43C7-B8E4-03BE6828EB92}"/>
              </a:ext>
            </a:extLst>
          </p:cNvPr>
          <p:cNvSpPr txBox="1"/>
          <p:nvPr userDrawn="1"/>
        </p:nvSpPr>
        <p:spPr>
          <a:xfrm>
            <a:off x="8529377" y="6081491"/>
            <a:ext cx="2898550" cy="400110"/>
          </a:xfrm>
          <a:prstGeom prst="rect">
            <a:avLst/>
          </a:prstGeom>
          <a:noFill/>
        </p:spPr>
        <p:txBody>
          <a:bodyPr wrap="none" rtlCol="0">
            <a:spAutoFit/>
          </a:bodyPr>
          <a:lstStyle/>
          <a:p>
            <a:r>
              <a:rPr lang="en-GB" sz="2000" dirty="0">
                <a:solidFill>
                  <a:srgbClr val="404040"/>
                </a:solidFill>
                <a:latin typeface="Segoe UI" panose="020B0502040204020203" pitchFamily="34" charset="0"/>
                <a:cs typeface="Segoe UI" panose="020B0502040204020203" pitchFamily="34" charset="0"/>
              </a:rPr>
              <a:t>blogs.blackmarble.co.uk</a:t>
            </a:r>
          </a:p>
        </p:txBody>
      </p:sp>
      <p:sp>
        <p:nvSpPr>
          <p:cNvPr id="42" name="TextBox 41">
            <a:extLst>
              <a:ext uri="{FF2B5EF4-FFF2-40B4-BE49-F238E27FC236}">
                <a16:creationId xmlns:a16="http://schemas.microsoft.com/office/drawing/2014/main" id="{ED5FC0B1-ABB0-4384-A2D5-54055F7A336B}"/>
              </a:ext>
            </a:extLst>
          </p:cNvPr>
          <p:cNvSpPr txBox="1"/>
          <p:nvPr userDrawn="1"/>
        </p:nvSpPr>
        <p:spPr>
          <a:xfrm>
            <a:off x="806336" y="2034019"/>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Rik Hepworth</a:t>
            </a:r>
          </a:p>
        </p:txBody>
      </p:sp>
      <p:sp>
        <p:nvSpPr>
          <p:cNvPr id="43" name="TextBox 42">
            <a:extLst>
              <a:ext uri="{FF2B5EF4-FFF2-40B4-BE49-F238E27FC236}">
                <a16:creationId xmlns:a16="http://schemas.microsoft.com/office/drawing/2014/main" id="{3FA72A2B-ACE5-4A2C-80B0-CBF2EF4D7AC7}"/>
              </a:ext>
            </a:extLst>
          </p:cNvPr>
          <p:cNvSpPr txBox="1"/>
          <p:nvPr userDrawn="1"/>
        </p:nvSpPr>
        <p:spPr>
          <a:xfrm>
            <a:off x="806335" y="2911551"/>
            <a:ext cx="7476587" cy="1569660"/>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Chief Consultancy Officer (CCO),</a:t>
            </a:r>
            <a:br>
              <a:rPr lang="en-GB" sz="3200" dirty="0">
                <a:solidFill>
                  <a:schemeClr val="tx1"/>
                </a:solidFill>
                <a:latin typeface="Segoe UI Semibold" panose="020B0702040204020203" pitchFamily="34" charset="0"/>
                <a:cs typeface="Segoe UI Semibold" panose="020B0702040204020203" pitchFamily="34" charset="0"/>
              </a:rPr>
            </a:br>
            <a:r>
              <a:rPr lang="en-GB" sz="3200" dirty="0">
                <a:solidFill>
                  <a:schemeClr val="tx1"/>
                </a:solidFill>
                <a:latin typeface="Segoe UI Semibold" panose="020B0702040204020203" pitchFamily="34" charset="0"/>
                <a:cs typeface="Segoe UI Semibold" panose="020B0702040204020203" pitchFamily="34" charset="0"/>
              </a:rPr>
              <a:t>Black Marble</a:t>
            </a:r>
          </a:p>
          <a:p>
            <a:pPr lvl="0"/>
            <a:r>
              <a:rPr lang="en-US" sz="3200" dirty="0">
                <a:latin typeface="+mj-lt"/>
              </a:rPr>
              <a:t>MVP (Azure)</a:t>
            </a:r>
          </a:p>
        </p:txBody>
      </p:sp>
      <p:pic>
        <p:nvPicPr>
          <p:cNvPr id="14" name="Picture 13">
            <a:extLst>
              <a:ext uri="{FF2B5EF4-FFF2-40B4-BE49-F238E27FC236}">
                <a16:creationId xmlns:a16="http://schemas.microsoft.com/office/drawing/2014/main" id="{7C3FA704-DB3C-48A8-BC39-234306E1366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pic>
        <p:nvPicPr>
          <p:cNvPr id="15" name="Graphic 14">
            <a:extLst>
              <a:ext uri="{FF2B5EF4-FFF2-40B4-BE49-F238E27FC236}">
                <a16:creationId xmlns:a16="http://schemas.microsoft.com/office/drawing/2014/main" id="{4C3A99DB-5BB3-4305-89C5-9DBD69F2F03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779234" y="6035623"/>
            <a:ext cx="525927" cy="525927"/>
          </a:xfrm>
          <a:prstGeom prst="rect">
            <a:avLst/>
          </a:prstGeom>
        </p:spPr>
      </p:pic>
    </p:spTree>
    <p:extLst>
      <p:ext uri="{BB962C8B-B14F-4D97-AF65-F5344CB8AC3E}">
        <p14:creationId xmlns:p14="http://schemas.microsoft.com/office/powerpoint/2010/main" val="264069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1D3B1DF-7106-4B7B-9F93-E37CDBF6E21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7222FE75-6174-4B59-9696-7B2A5A1E4F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5979"/>
          <a:stretch/>
        </p:blipFill>
        <p:spPr>
          <a:xfrm>
            <a:off x="8637797" y="1002500"/>
            <a:ext cx="2451535" cy="4696352"/>
          </a:xfrm>
          <a:prstGeom prst="rect">
            <a:avLst/>
          </a:prstGeom>
        </p:spPr>
      </p:pic>
      <p:sp>
        <p:nvSpPr>
          <p:cNvPr id="16" name="Rectangle 15">
            <a:extLst>
              <a:ext uri="{FF2B5EF4-FFF2-40B4-BE49-F238E27FC236}">
                <a16:creationId xmlns:a16="http://schemas.microsoft.com/office/drawing/2014/main" id="{6D5F17CF-B081-403D-95A2-2C04746A83F8}"/>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A picture containing vector graphics&#10;&#10;Description generated with high confidence">
            <a:extLst>
              <a:ext uri="{FF2B5EF4-FFF2-40B4-BE49-F238E27FC236}">
                <a16:creationId xmlns:a16="http://schemas.microsoft.com/office/drawing/2014/main" id="{0703330E-99CC-4B06-B59B-6EC847E87A7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782" y="6027340"/>
            <a:ext cx="525927" cy="525927"/>
          </a:xfrm>
          <a:prstGeom prst="rect">
            <a:avLst/>
          </a:prstGeom>
        </p:spPr>
      </p:pic>
      <p:pic>
        <p:nvPicPr>
          <p:cNvPr id="19" name="Picture 18">
            <a:extLst>
              <a:ext uri="{FF2B5EF4-FFF2-40B4-BE49-F238E27FC236}">
                <a16:creationId xmlns:a16="http://schemas.microsoft.com/office/drawing/2014/main" id="{8EAA37F1-6055-44CB-A812-619DADA95D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31349" y="6035623"/>
            <a:ext cx="525927" cy="525927"/>
          </a:xfrm>
          <a:prstGeom prst="rect">
            <a:avLst/>
          </a:prstGeom>
        </p:spPr>
      </p:pic>
      <p:pic>
        <p:nvPicPr>
          <p:cNvPr id="20" name="Picture 19">
            <a:extLst>
              <a:ext uri="{FF2B5EF4-FFF2-40B4-BE49-F238E27FC236}">
                <a16:creationId xmlns:a16="http://schemas.microsoft.com/office/drawing/2014/main" id="{C0972D10-4EF1-4190-B4F1-C761965CC74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85591" y="6041660"/>
            <a:ext cx="525927" cy="525927"/>
          </a:xfrm>
          <a:prstGeom prst="rect">
            <a:avLst/>
          </a:prstGeom>
        </p:spPr>
      </p:pic>
      <p:pic>
        <p:nvPicPr>
          <p:cNvPr id="24" name="Picture 23">
            <a:extLst>
              <a:ext uri="{FF2B5EF4-FFF2-40B4-BE49-F238E27FC236}">
                <a16:creationId xmlns:a16="http://schemas.microsoft.com/office/drawing/2014/main" id="{DDED516E-DD2E-412D-8097-FB54910FD54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1" name="TextBox 40">
            <a:extLst>
              <a:ext uri="{FF2B5EF4-FFF2-40B4-BE49-F238E27FC236}">
                <a16:creationId xmlns:a16="http://schemas.microsoft.com/office/drawing/2014/main" id="{7ED7FF74-5603-4E31-A21D-FC0A82071C88}"/>
              </a:ext>
            </a:extLst>
          </p:cNvPr>
          <p:cNvSpPr txBox="1"/>
          <p:nvPr userDrawn="1"/>
        </p:nvSpPr>
        <p:spPr>
          <a:xfrm>
            <a:off x="806336" y="2036245"/>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Richard Fennell</a:t>
            </a:r>
          </a:p>
        </p:txBody>
      </p:sp>
      <p:sp>
        <p:nvSpPr>
          <p:cNvPr id="42" name="TextBox 41">
            <a:extLst>
              <a:ext uri="{FF2B5EF4-FFF2-40B4-BE49-F238E27FC236}">
                <a16:creationId xmlns:a16="http://schemas.microsoft.com/office/drawing/2014/main" id="{832E872C-A271-4007-9D31-29C25F85AC88}"/>
              </a:ext>
            </a:extLst>
          </p:cNvPr>
          <p:cNvSpPr txBox="1"/>
          <p:nvPr userDrawn="1"/>
        </p:nvSpPr>
        <p:spPr>
          <a:xfrm>
            <a:off x="806335" y="2913777"/>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Technology Officer (CTO)</a:t>
            </a:r>
          </a:p>
          <a:p>
            <a:pPr lvl="0"/>
            <a:r>
              <a:rPr lang="en-US" sz="3200">
                <a:latin typeface="+mj-lt"/>
              </a:rPr>
              <a:t>MVP (Developer Technologies)</a:t>
            </a:r>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0759FAFE-9B20-4B8E-9D89-6854279C3530}"/>
              </a:ext>
            </a:extLst>
          </p:cNvPr>
          <p:cNvSpPr txBox="1"/>
          <p:nvPr userDrawn="1"/>
        </p:nvSpPr>
        <p:spPr>
          <a:xfrm>
            <a:off x="1674709"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1" name="TextBox 30">
            <a:extLst>
              <a:ext uri="{FF2B5EF4-FFF2-40B4-BE49-F238E27FC236}">
                <a16:creationId xmlns:a16="http://schemas.microsoft.com/office/drawing/2014/main" id="{D1CDB093-9B54-44E7-AF45-DE00FAB93C4B}"/>
              </a:ext>
            </a:extLst>
          </p:cNvPr>
          <p:cNvSpPr txBox="1"/>
          <p:nvPr userDrawn="1"/>
        </p:nvSpPr>
        <p:spPr>
          <a:xfrm>
            <a:off x="4356942" y="6089023"/>
            <a:ext cx="2088842"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RichardFennell</a:t>
            </a:r>
            <a:endParaRPr lang="en-GB" sz="2000">
              <a:solidFill>
                <a:srgbClr val="404040"/>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DD64608B-A82B-4D2D-82E1-33C09AA3EFF7}"/>
              </a:ext>
            </a:extLst>
          </p:cNvPr>
          <p:cNvSpPr txBox="1"/>
          <p:nvPr userDrawn="1"/>
        </p:nvSpPr>
        <p:spPr>
          <a:xfrm>
            <a:off x="7511518" y="6089023"/>
            <a:ext cx="3855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rfennell</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121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yan Yates">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CB8FC-FA49-448E-AC69-61445CA794F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sk&#10;&#10;Description generated with high confidence">
            <a:extLst>
              <a:ext uri="{FF2B5EF4-FFF2-40B4-BE49-F238E27FC236}">
                <a16:creationId xmlns:a16="http://schemas.microsoft.com/office/drawing/2014/main" id="{B527D1EC-C5BC-4B40-A91E-A5512265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6922"/>
          <a:stretch/>
        </p:blipFill>
        <p:spPr>
          <a:xfrm>
            <a:off x="8807591" y="1096980"/>
            <a:ext cx="2163846" cy="4601871"/>
          </a:xfrm>
          <a:prstGeom prst="rect">
            <a:avLst/>
          </a:prstGeom>
        </p:spPr>
      </p:pic>
      <p:sp>
        <p:nvSpPr>
          <p:cNvPr id="23" name="Rectangle 22">
            <a:extLst>
              <a:ext uri="{FF2B5EF4-FFF2-40B4-BE49-F238E27FC236}">
                <a16:creationId xmlns:a16="http://schemas.microsoft.com/office/drawing/2014/main" id="{4B2A8317-5E18-4A63-A08B-FD0D1FA1EDBF}"/>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 picture containing vector graphics&#10;&#10;Description generated with high confidence">
            <a:extLst>
              <a:ext uri="{FF2B5EF4-FFF2-40B4-BE49-F238E27FC236}">
                <a16:creationId xmlns:a16="http://schemas.microsoft.com/office/drawing/2014/main" id="{13478A8B-4577-4762-B602-75C1704925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607" y="6027340"/>
            <a:ext cx="525927" cy="525927"/>
          </a:xfrm>
          <a:prstGeom prst="rect">
            <a:avLst/>
          </a:prstGeom>
        </p:spPr>
      </p:pic>
      <p:pic>
        <p:nvPicPr>
          <p:cNvPr id="25" name="Picture 24">
            <a:extLst>
              <a:ext uri="{FF2B5EF4-FFF2-40B4-BE49-F238E27FC236}">
                <a16:creationId xmlns:a16="http://schemas.microsoft.com/office/drawing/2014/main" id="{B40922EB-0954-4C7A-AC92-87D2D066D5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46739" y="6035623"/>
            <a:ext cx="525927" cy="525927"/>
          </a:xfrm>
          <a:prstGeom prst="rect">
            <a:avLst/>
          </a:prstGeom>
        </p:spPr>
      </p:pic>
      <p:pic>
        <p:nvPicPr>
          <p:cNvPr id="27" name="Picture 26">
            <a:extLst>
              <a:ext uri="{FF2B5EF4-FFF2-40B4-BE49-F238E27FC236}">
                <a16:creationId xmlns:a16="http://schemas.microsoft.com/office/drawing/2014/main" id="{8524F7BD-52B4-4B81-87EC-854C8DF12DB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92668" y="6041660"/>
            <a:ext cx="525927" cy="525927"/>
          </a:xfrm>
          <a:prstGeom prst="rect">
            <a:avLst/>
          </a:prstGeom>
        </p:spPr>
      </p:pic>
      <p:pic>
        <p:nvPicPr>
          <p:cNvPr id="28" name="Picture 27">
            <a:extLst>
              <a:ext uri="{FF2B5EF4-FFF2-40B4-BE49-F238E27FC236}">
                <a16:creationId xmlns:a16="http://schemas.microsoft.com/office/drawing/2014/main" id="{D74F580A-F965-49CC-93F1-7CD1DD1CFB6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37" name="TextBox 36">
            <a:extLst>
              <a:ext uri="{FF2B5EF4-FFF2-40B4-BE49-F238E27FC236}">
                <a16:creationId xmlns:a16="http://schemas.microsoft.com/office/drawing/2014/main" id="{454D7A62-B0D2-4FFD-AD6C-4410733170DB}"/>
              </a:ext>
            </a:extLst>
          </p:cNvPr>
          <p:cNvSpPr txBox="1"/>
          <p:nvPr userDrawn="1"/>
        </p:nvSpPr>
        <p:spPr>
          <a:xfrm>
            <a:off x="2148534"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8" name="TextBox 37">
            <a:extLst>
              <a:ext uri="{FF2B5EF4-FFF2-40B4-BE49-F238E27FC236}">
                <a16:creationId xmlns:a16="http://schemas.microsoft.com/office/drawing/2014/main" id="{4CC36FAD-A427-4F71-90C2-A8E26E73421D}"/>
              </a:ext>
            </a:extLst>
          </p:cNvPr>
          <p:cNvSpPr txBox="1"/>
          <p:nvPr userDrawn="1"/>
        </p:nvSpPr>
        <p:spPr>
          <a:xfrm>
            <a:off x="4872332" y="6089023"/>
            <a:ext cx="210859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@RyanYates1990</a:t>
            </a:r>
          </a:p>
        </p:txBody>
      </p:sp>
      <p:sp>
        <p:nvSpPr>
          <p:cNvPr id="39" name="TextBox 38">
            <a:extLst>
              <a:ext uri="{FF2B5EF4-FFF2-40B4-BE49-F238E27FC236}">
                <a16:creationId xmlns:a16="http://schemas.microsoft.com/office/drawing/2014/main" id="{3C403784-E193-42C5-957F-3541336020FE}"/>
              </a:ext>
            </a:extLst>
          </p:cNvPr>
          <p:cNvSpPr txBox="1"/>
          <p:nvPr userDrawn="1"/>
        </p:nvSpPr>
        <p:spPr>
          <a:xfrm>
            <a:off x="8018595" y="6089023"/>
            <a:ext cx="299473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9" name="TextBox 28">
            <a:extLst>
              <a:ext uri="{FF2B5EF4-FFF2-40B4-BE49-F238E27FC236}">
                <a16:creationId xmlns:a16="http://schemas.microsoft.com/office/drawing/2014/main" id="{69C33E3C-6404-4C1B-9268-878F2317345F}"/>
              </a:ext>
            </a:extLst>
          </p:cNvPr>
          <p:cNvSpPr txBox="1"/>
          <p:nvPr userDrawn="1"/>
        </p:nvSpPr>
        <p:spPr>
          <a:xfrm>
            <a:off x="806336" y="2029342"/>
            <a:ext cx="7476588"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Ryan Yates</a:t>
            </a:r>
          </a:p>
        </p:txBody>
      </p:sp>
      <p:sp>
        <p:nvSpPr>
          <p:cNvPr id="35" name="TextBox 34">
            <a:extLst>
              <a:ext uri="{FF2B5EF4-FFF2-40B4-BE49-F238E27FC236}">
                <a16:creationId xmlns:a16="http://schemas.microsoft.com/office/drawing/2014/main" id="{3F6D58CE-2378-4FB8-AF6F-1A589F129BC5}"/>
              </a:ext>
            </a:extLst>
          </p:cNvPr>
          <p:cNvSpPr txBox="1"/>
          <p:nvPr userDrawn="1"/>
        </p:nvSpPr>
        <p:spPr>
          <a:xfrm>
            <a:off x="806335" y="2906874"/>
            <a:ext cx="7476588"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Consultant</a:t>
            </a:r>
          </a:p>
          <a:p>
            <a:pPr lvl="0"/>
            <a:r>
              <a:rPr lang="en-US" sz="3200">
                <a:latin typeface="+mj-lt"/>
              </a:rPr>
              <a:t>MVP (Cloud and </a:t>
            </a:r>
            <a:r>
              <a:rPr lang="en-US" sz="3200" err="1">
                <a:latin typeface="+mj-lt"/>
              </a:rPr>
              <a:t>Datacentre</a:t>
            </a:r>
            <a:r>
              <a:rPr lang="en-US" sz="3200">
                <a:latin typeface="+mj-lt"/>
              </a:rPr>
              <a:t> Management)</a:t>
            </a:r>
          </a:p>
        </p:txBody>
      </p:sp>
    </p:spTree>
    <p:extLst>
      <p:ext uri="{BB962C8B-B14F-4D97-AF65-F5344CB8AC3E}">
        <p14:creationId xmlns:p14="http://schemas.microsoft.com/office/powerpoint/2010/main" val="146487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69" t="6082" r="22365"/>
          <a:stretch/>
        </p:blipFill>
        <p:spPr>
          <a:xfrm>
            <a:off x="1" y="230909"/>
            <a:ext cx="12192000" cy="6411665"/>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352320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userDrawn="1">
            <p:extLst>
              <p:ext uri="{D42A27DB-BD31-4B8C-83A1-F6EECF244321}">
                <p14:modId xmlns:p14="http://schemas.microsoft.com/office/powerpoint/2010/main" val="4282959440"/>
              </p:ext>
            </p:extLst>
          </p:nvPr>
        </p:nvGraphicFramePr>
        <p:xfrm>
          <a:off x="4298366" y="1189181"/>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userDrawn="1">
            <p:extLst>
              <p:ext uri="{D42A27DB-BD31-4B8C-83A1-F6EECF244321}">
                <p14:modId xmlns:p14="http://schemas.microsoft.com/office/powerpoint/2010/main" val="2681575810"/>
              </p:ext>
            </p:extLst>
          </p:nvPr>
        </p:nvGraphicFramePr>
        <p:xfrm>
          <a:off x="4298365" y="3810827"/>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userDrawn="1">
            <p:extLst>
              <p:ext uri="{D42A27DB-BD31-4B8C-83A1-F6EECF244321}">
                <p14:modId xmlns:p14="http://schemas.microsoft.com/office/powerpoint/2010/main" val="2841178429"/>
              </p:ext>
            </p:extLst>
          </p:nvPr>
        </p:nvGraphicFramePr>
        <p:xfrm>
          <a:off x="8087693" y="1179639"/>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userDrawn="1">
            <p:extLst>
              <p:ext uri="{D42A27DB-BD31-4B8C-83A1-F6EECF244321}">
                <p14:modId xmlns:p14="http://schemas.microsoft.com/office/powerpoint/2010/main" val="3743758859"/>
              </p:ext>
            </p:extLst>
          </p:nvPr>
        </p:nvGraphicFramePr>
        <p:xfrm>
          <a:off x="8087692" y="3810825"/>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userDrawn="1"/>
        </p:nvSpPr>
        <p:spPr bwMode="auto">
          <a:xfrm>
            <a:off x="8087693" y="442632"/>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userDrawn="1"/>
        </p:nvSpPr>
        <p:spPr bwMode="auto">
          <a:xfrm>
            <a:off x="395785" y="450321"/>
            <a:ext cx="379971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userDrawn="1"/>
        </p:nvSpPr>
        <p:spPr bwMode="auto">
          <a:xfrm>
            <a:off x="4302645" y="442632"/>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userDrawn="1">
            <p:extLst>
              <p:ext uri="{D42A27DB-BD31-4B8C-83A1-F6EECF244321}">
                <p14:modId xmlns:p14="http://schemas.microsoft.com/office/powerpoint/2010/main" val="611917172"/>
              </p:ext>
            </p:extLst>
          </p:nvPr>
        </p:nvGraphicFramePr>
        <p:xfrm>
          <a:off x="395786" y="1189182"/>
          <a:ext cx="3799710" cy="2510350"/>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4772" y="356871"/>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275" y="363984"/>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userDrawn="1">
            <p:extLst>
              <p:ext uri="{D42A27DB-BD31-4B8C-83A1-F6EECF244321}">
                <p14:modId xmlns:p14="http://schemas.microsoft.com/office/powerpoint/2010/main" val="4029187687"/>
              </p:ext>
            </p:extLst>
          </p:nvPr>
        </p:nvGraphicFramePr>
        <p:xfrm>
          <a:off x="395785" y="3810826"/>
          <a:ext cx="3799710" cy="2614571"/>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3704" y="5405623"/>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2923" y="5851823"/>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97865" y="5967878"/>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86695" y="5985037"/>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userDrawn="1"/>
        </p:nvPicPr>
        <p:blipFill rotWithShape="1">
          <a:blip r:embed="rId7"/>
          <a:srcRect b="1751"/>
          <a:stretch/>
        </p:blipFill>
        <p:spPr>
          <a:xfrm>
            <a:off x="2210986" y="1715885"/>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userDrawn="1"/>
        </p:nvPicPr>
        <p:blipFill>
          <a:blip r:embed="rId8"/>
          <a:stretch>
            <a:fillRect/>
          </a:stretch>
        </p:blipFill>
        <p:spPr>
          <a:xfrm>
            <a:off x="9920759" y="4347037"/>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userDrawn="1"/>
        </p:nvPicPr>
        <p:blipFill rotWithShape="1">
          <a:blip r:embed="rId9"/>
          <a:srcRect b="9775"/>
          <a:stretch/>
        </p:blipFill>
        <p:spPr>
          <a:xfrm>
            <a:off x="2136284" y="4596006"/>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168567" y="2914400"/>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userDrawn="1"/>
        </p:nvGrpSpPr>
        <p:grpSpPr>
          <a:xfrm>
            <a:off x="9531789" y="1730403"/>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pic>
        <p:nvPicPr>
          <p:cNvPr id="26" name="Picture 25">
            <a:extLst>
              <a:ext uri="{FF2B5EF4-FFF2-40B4-BE49-F238E27FC236}">
                <a16:creationId xmlns:a16="http://schemas.microsoft.com/office/drawing/2014/main" id="{BE3E4475-A340-42C5-84F1-037B52ECF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9358" y="356870"/>
            <a:ext cx="690231" cy="1087351"/>
          </a:xfrm>
          <a:prstGeom prst="rect">
            <a:avLst/>
          </a:prstGeom>
          <a:ln w="19050">
            <a:solidFill>
              <a:schemeClr val="bg1"/>
            </a:solidFill>
          </a:ln>
        </p:spPr>
      </p:pic>
    </p:spTree>
    <p:extLst>
      <p:ext uri="{BB962C8B-B14F-4D97-AF65-F5344CB8AC3E}">
        <p14:creationId xmlns:p14="http://schemas.microsoft.com/office/powerpoint/2010/main" val="95681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rvices we offer">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6DBFA2E6-82D7-4BDD-AF21-F006A4A18BCD}"/>
              </a:ext>
            </a:extLst>
          </p:cNvPr>
          <p:cNvGraphicFramePr>
            <a:graphicFrameLocks noGrp="1"/>
          </p:cNvGraphicFramePr>
          <p:nvPr userDrawn="1">
            <p:extLst>
              <p:ext uri="{D42A27DB-BD31-4B8C-83A1-F6EECF244321}">
                <p14:modId xmlns:p14="http://schemas.microsoft.com/office/powerpoint/2010/main" val="3380820303"/>
              </p:ext>
            </p:extLst>
          </p:nvPr>
        </p:nvGraphicFramePr>
        <p:xfrm>
          <a:off x="399186" y="1231033"/>
          <a:ext cx="3756012" cy="5158746"/>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Engagement to enable Azure DevOps processes</a:t>
                      </a:r>
                      <a:br>
                        <a:rPr kumimoji="0" lang="en-US" sz="1400" b="0" i="0" u="none" strike="noStrike" kern="0" cap="none" spc="-40" normalizeH="0" baseline="0" noProof="0">
                          <a:ln>
                            <a:noFill/>
                          </a:ln>
                          <a:solidFill>
                            <a:schemeClr val="tx1"/>
                          </a:solidFill>
                          <a:effectLst/>
                          <a:uLnTx/>
                          <a:uFillTx/>
                          <a:latin typeface="+mn-lt"/>
                          <a:ea typeface="+mn-ea"/>
                          <a:cs typeface="+mn-cs"/>
                        </a:rPr>
                      </a:b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 initial four day fixed package including:</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Scoping workshop to identify suitable POCs </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Implementation of a VSTS/ARM based                                             sample solution</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Write-up including roadmap followed by a                                                         packaged POC phase.</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6" name="Table 55">
            <a:extLst>
              <a:ext uri="{FF2B5EF4-FFF2-40B4-BE49-F238E27FC236}">
                <a16:creationId xmlns:a16="http://schemas.microsoft.com/office/drawing/2014/main" id="{15BA6B89-4525-4E08-8CB4-D3DACC61248B}"/>
              </a:ext>
            </a:extLst>
          </p:cNvPr>
          <p:cNvGraphicFramePr>
            <a:graphicFrameLocks noGrp="1"/>
          </p:cNvGraphicFramePr>
          <p:nvPr userDrawn="1">
            <p:extLst>
              <p:ext uri="{D42A27DB-BD31-4B8C-83A1-F6EECF244321}">
                <p14:modId xmlns:p14="http://schemas.microsoft.com/office/powerpoint/2010/main" val="142406597"/>
              </p:ext>
            </p:extLst>
          </p:nvPr>
        </p:nvGraphicFramePr>
        <p:xfrm>
          <a:off x="4261701" y="1231399"/>
          <a:ext cx="3693861" cy="5158746"/>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Helps a company from on-premised TFS to Azure DevOps using the database migration tools</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 typeface="+mj-lt"/>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 packaged engagement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Assessment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Pre-Sales Architecture (e.g., Workshop)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Proof of Concept / Pilot (Dry-run)</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Deployment into Production  (Live migrations)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Post Migration engagement</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endParaRP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FD7B8C46-8EC4-4635-822A-7D4FA80B5D55}"/>
              </a:ext>
            </a:extLst>
          </p:cNvPr>
          <p:cNvGraphicFramePr>
            <a:graphicFrameLocks noGrp="1"/>
          </p:cNvGraphicFramePr>
          <p:nvPr userDrawn="1">
            <p:extLst>
              <p:ext uri="{D42A27DB-BD31-4B8C-83A1-F6EECF244321}">
                <p14:modId xmlns:p14="http://schemas.microsoft.com/office/powerpoint/2010/main" val="2750892076"/>
              </p:ext>
            </p:extLst>
          </p:nvPr>
        </p:nvGraphicFramePr>
        <p:xfrm>
          <a:off x="8083412" y="1231033"/>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General development related consultancy</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mn-ea"/>
                          <a:cs typeface="+mn-cs"/>
                        </a:rPr>
                        <a:t>Consultancy is offered in many areas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ALM/Azure DevOps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Secure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Architectural Design</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.NET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SharePoint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BizTalk</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BOTs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HoloLens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err="1">
                          <a:ln>
                            <a:noFill/>
                          </a:ln>
                          <a:solidFill>
                            <a:schemeClr val="tx1"/>
                          </a:solidFill>
                          <a:effectLst/>
                          <a:uLnTx/>
                          <a:uFillTx/>
                          <a:latin typeface="+mn-lt"/>
                          <a:ea typeface="+mn-ea"/>
                          <a:cs typeface="+mn-cs"/>
                        </a:rPr>
                        <a:t>SurfaceHub</a:t>
                      </a:r>
                      <a:endParaRPr kumimoji="0" lang="en-US" sz="1400" b="0" i="0" u="none" strike="noStrike" kern="0" cap="none" spc="0" normalizeH="0" baseline="0" noProof="0">
                        <a:ln>
                          <a:noFill/>
                        </a:ln>
                        <a:solidFill>
                          <a:schemeClr val="tx1"/>
                        </a:solidFill>
                        <a:effectLst/>
                        <a:uLnTx/>
                        <a:uFillTx/>
                        <a:latin typeface="+mn-lt"/>
                        <a:ea typeface="+mn-ea"/>
                        <a:cs typeface="+mn-cs"/>
                      </a:endParaRP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58" name="Picture 57">
            <a:extLst>
              <a:ext uri="{FF2B5EF4-FFF2-40B4-BE49-F238E27FC236}">
                <a16:creationId xmlns:a16="http://schemas.microsoft.com/office/drawing/2014/main" id="{6FD07FE6-966C-49A5-9F2E-1B1D67F1BBE0}"/>
              </a:ext>
            </a:extLst>
          </p:cNvPr>
          <p:cNvPicPr>
            <a:picLocks noChangeAspect="1"/>
          </p:cNvPicPr>
          <p:nvPr userDrawn="1"/>
        </p:nvPicPr>
        <p:blipFill rotWithShape="1">
          <a:blip r:embed="rId2"/>
          <a:srcRect b="17603"/>
          <a:stretch/>
        </p:blipFill>
        <p:spPr>
          <a:xfrm>
            <a:off x="1115779" y="3657471"/>
            <a:ext cx="3528377" cy="2725186"/>
          </a:xfrm>
          <a:prstGeom prst="rect">
            <a:avLst/>
          </a:prstGeom>
        </p:spPr>
      </p:pic>
      <p:pic>
        <p:nvPicPr>
          <p:cNvPr id="59" name="Picture 58">
            <a:extLst>
              <a:ext uri="{FF2B5EF4-FFF2-40B4-BE49-F238E27FC236}">
                <a16:creationId xmlns:a16="http://schemas.microsoft.com/office/drawing/2014/main" id="{34C1F098-3835-4A40-906A-1A27C6B9F584}"/>
              </a:ext>
            </a:extLst>
          </p:cNvPr>
          <p:cNvPicPr>
            <a:picLocks noChangeAspect="1"/>
          </p:cNvPicPr>
          <p:nvPr userDrawn="1"/>
        </p:nvPicPr>
        <p:blipFill rotWithShape="1">
          <a:blip r:embed="rId3"/>
          <a:srcRect b="13985"/>
          <a:stretch/>
        </p:blipFill>
        <p:spPr>
          <a:xfrm>
            <a:off x="9303949" y="3324721"/>
            <a:ext cx="2620771" cy="3080394"/>
          </a:xfrm>
          <a:prstGeom prst="rect">
            <a:avLst/>
          </a:prstGeom>
        </p:spPr>
      </p:pic>
      <p:sp>
        <p:nvSpPr>
          <p:cNvPr id="61" name="Rectangle 60">
            <a:extLst>
              <a:ext uri="{FF2B5EF4-FFF2-40B4-BE49-F238E27FC236}">
                <a16:creationId xmlns:a16="http://schemas.microsoft.com/office/drawing/2014/main" id="{FF64F800-7608-48E9-9D84-3A42DFECE5C9}"/>
              </a:ext>
            </a:extLst>
          </p:cNvPr>
          <p:cNvSpPr/>
          <p:nvPr userDrawn="1"/>
        </p:nvSpPr>
        <p:spPr bwMode="auto">
          <a:xfrm>
            <a:off x="8083412" y="484485"/>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Bespoke Consultancy</a:t>
            </a:r>
          </a:p>
        </p:txBody>
      </p:sp>
      <p:sp>
        <p:nvSpPr>
          <p:cNvPr id="62" name="Rectangle 61">
            <a:extLst>
              <a:ext uri="{FF2B5EF4-FFF2-40B4-BE49-F238E27FC236}">
                <a16:creationId xmlns:a16="http://schemas.microsoft.com/office/drawing/2014/main" id="{A370DBEB-C932-4B27-AC40-63627338774E}"/>
              </a:ext>
            </a:extLst>
          </p:cNvPr>
          <p:cNvSpPr/>
          <p:nvPr userDrawn="1"/>
        </p:nvSpPr>
        <p:spPr bwMode="auto">
          <a:xfrm>
            <a:off x="395784" y="491973"/>
            <a:ext cx="3756012"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Azure DevOps Kickstart Package</a:t>
            </a:r>
          </a:p>
        </p:txBody>
      </p:sp>
      <p:sp>
        <p:nvSpPr>
          <p:cNvPr id="63" name="Rectangle 62">
            <a:extLst>
              <a:ext uri="{FF2B5EF4-FFF2-40B4-BE49-F238E27FC236}">
                <a16:creationId xmlns:a16="http://schemas.microsoft.com/office/drawing/2014/main" id="{CB595190-1640-464E-89A9-872A96A0FA87}"/>
              </a:ext>
            </a:extLst>
          </p:cNvPr>
          <p:cNvSpPr/>
          <p:nvPr userDrawn="1"/>
        </p:nvSpPr>
        <p:spPr bwMode="auto">
          <a:xfrm>
            <a:off x="4261701" y="484485"/>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lvl="0" defTabSz="932293" fontAlgn="base">
              <a:spcBef>
                <a:spcPct val="0"/>
              </a:spcBef>
              <a:spcAft>
                <a:spcPct val="0"/>
              </a:spcAft>
              <a:defRPr/>
            </a:pPr>
            <a:r>
              <a:rPr lang="en-US" sz="1800" b="1" kern="0">
                <a:gradFill>
                  <a:gsLst>
                    <a:gs pos="2917">
                      <a:schemeClr val="bg1"/>
                    </a:gs>
                    <a:gs pos="30000">
                      <a:schemeClr val="bg1"/>
                    </a:gs>
                  </a:gsLst>
                  <a:lin ang="5400000" scaled="0"/>
                </a:gradFill>
              </a:rPr>
              <a:t>TFS to Azure DevOps Migration</a:t>
            </a:r>
          </a:p>
        </p:txBody>
      </p:sp>
    </p:spTree>
    <p:extLst>
      <p:ext uri="{BB962C8B-B14F-4D97-AF65-F5344CB8AC3E}">
        <p14:creationId xmlns:p14="http://schemas.microsoft.com/office/powerpoint/2010/main" val="35932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 Bots">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C530E0-0B0E-481E-AAFB-BA56FA9F03D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0495EFF-ADC9-41B7-8F98-56C5A36EB2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21"/>
          <a:stretch/>
        </p:blipFill>
        <p:spPr>
          <a:xfrm>
            <a:off x="0" y="-12078"/>
            <a:ext cx="12192000" cy="571517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F8B8C4E-5E0E-4948-ADA0-D4B995E894D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D7E55E98-F838-49A5-84C6-A83C0312321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37296821"/>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userDrawn="1"/>
        </p:nvSpPr>
        <p:spPr bwMode="auto">
          <a:xfrm>
            <a:off x="8083412" y="47687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userDrawn="1"/>
        </p:nvSpPr>
        <p:spPr bwMode="auto">
          <a:xfrm>
            <a:off x="400665" y="484566"/>
            <a:ext cx="373946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userDrawn="1"/>
        </p:nvSpPr>
        <p:spPr bwMode="auto">
          <a:xfrm>
            <a:off x="4245156" y="476877"/>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userDrawn="1">
            <p:extLst>
              <p:ext uri="{D42A27DB-BD31-4B8C-83A1-F6EECF244321}">
                <p14:modId xmlns:p14="http://schemas.microsoft.com/office/powerpoint/2010/main" val="2132257038"/>
              </p:ext>
            </p:extLst>
          </p:nvPr>
        </p:nvGraphicFramePr>
        <p:xfrm>
          <a:off x="395785" y="1237440"/>
          <a:ext cx="3739466" cy="5143656"/>
        </p:xfrm>
        <a:graphic>
          <a:graphicData uri="http://schemas.openxmlformats.org/drawingml/2006/table">
            <a:tbl>
              <a:tblPr firstRow="1" bandRow="1">
                <a:tableStyleId>{5C22544A-7EE6-4342-B048-85BDC9FD1C3A}</a:tableStyleId>
              </a:tblPr>
              <a:tblGrid>
                <a:gridCol w="3739466">
                  <a:extLst>
                    <a:ext uri="{9D8B030D-6E8A-4147-A177-3AD203B41FA5}">
                      <a16:colId xmlns:a16="http://schemas.microsoft.com/office/drawing/2014/main" val="2179508574"/>
                    </a:ext>
                  </a:extLst>
                </a:gridCol>
              </a:tblGrid>
              <a:tr h="5143656">
                <a:tc>
                  <a:txBody>
                    <a:bodyPr/>
                    <a:lstStyle/>
                    <a:p>
                      <a:r>
                        <a:rPr lang="en-US" sz="1400" b="1" i="0" kern="1200">
                          <a:solidFill>
                            <a:schemeClr val="tx1">
                              <a:lumMod val="85000"/>
                              <a:lumOff val="15000"/>
                            </a:schemeClr>
                          </a:solidFill>
                          <a:latin typeface="+mn-lt"/>
                          <a:ea typeface="+mn-ea"/>
                          <a:cs typeface="+mn-cs"/>
                        </a:rPr>
                        <a:t>True Mobile</a:t>
                      </a:r>
                    </a:p>
                    <a:p>
                      <a:pPr marL="285750" indent="-285750">
                        <a:lnSpc>
                          <a:spcPct val="150000"/>
                        </a:lnSpc>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lnSpc>
                          <a:spcPct val="150000"/>
                        </a:lnSpc>
                        <a:buFont typeface="Arial" pitchFamily="34" charset="0"/>
                        <a:buChar char="•"/>
                      </a:pPr>
                      <a:r>
                        <a:rPr lang="en-US" sz="1400" b="0" baseline="0">
                          <a:solidFill>
                            <a:schemeClr val="tx1">
                              <a:lumMod val="85000"/>
                              <a:lumOff val="15000"/>
                            </a:schemeClr>
                          </a:solidFill>
                        </a:rPr>
                        <a:t>Universal Windows Platform</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lnSpc>
                          <a:spcPct val="150000"/>
                        </a:lnSpc>
                        <a:buFont typeface="Arial" pitchFamily="34" charset="0"/>
                        <a:buChar char="•"/>
                      </a:pPr>
                      <a:r>
                        <a:rPr lang="en-US" sz="1400" b="0" baseline="0">
                          <a:solidFill>
                            <a:schemeClr val="tx1">
                              <a:lumMod val="85000"/>
                              <a:lumOff val="15000"/>
                            </a:schemeClr>
                          </a:solidFill>
                        </a:rPr>
                        <a:t>8-84 inch</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lnSpc>
                          <a:spcPct val="150000"/>
                        </a:lnSpc>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lnSpc>
                          <a:spcPct val="150000"/>
                        </a:lnSpc>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0"/>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userDrawn="1">
            <p:extLst>
              <p:ext uri="{D42A27DB-BD31-4B8C-83A1-F6EECF244321}">
                <p14:modId xmlns:p14="http://schemas.microsoft.com/office/powerpoint/2010/main" val="4052356585"/>
              </p:ext>
            </p:extLst>
          </p:nvPr>
        </p:nvGraphicFramePr>
        <p:xfrm>
          <a:off x="4245156" y="1227592"/>
          <a:ext cx="3693861" cy="5153529"/>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3529">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lnSpc>
                          <a:spcPct val="150000"/>
                        </a:lnSpc>
                        <a:buFont typeface="Arial" pitchFamily="34" charset="0"/>
                        <a:buChar char="•"/>
                      </a:pPr>
                      <a:r>
                        <a:rPr lang="en-US" sz="1400" b="0">
                          <a:solidFill>
                            <a:schemeClr val="tx1">
                              <a:lumMod val="85000"/>
                              <a:lumOff val="15000"/>
                            </a:schemeClr>
                          </a:solidFill>
                        </a:rPr>
                        <a:t>Reimagine your requirements</a:t>
                      </a:r>
                    </a:p>
                    <a:p>
                      <a:pPr marL="285750" indent="-285750">
                        <a:lnSpc>
                          <a:spcPct val="150000"/>
                        </a:lnSpc>
                        <a:buFont typeface="Arial" pitchFamily="34" charset="0"/>
                        <a:buChar char="•"/>
                      </a:pPr>
                      <a:r>
                        <a:rPr lang="en-US" sz="1400" b="0" baseline="0">
                          <a:solidFill>
                            <a:schemeClr val="tx1">
                              <a:lumMod val="85000"/>
                              <a:lumOff val="15000"/>
                            </a:schemeClr>
                          </a:solidFill>
                        </a:rPr>
                        <a:t>Articulate your needs</a:t>
                      </a:r>
                    </a:p>
                    <a:p>
                      <a:pPr marL="285750" indent="-285750">
                        <a:lnSpc>
                          <a:spcPct val="150000"/>
                        </a:lnSpc>
                        <a:buFont typeface="Arial" pitchFamily="34" charset="0"/>
                        <a:buChar char="•"/>
                      </a:pPr>
                      <a:r>
                        <a:rPr lang="en-US" sz="1400" b="0" baseline="0" err="1">
                          <a:solidFill>
                            <a:schemeClr val="tx1">
                              <a:lumMod val="85000"/>
                              <a:lumOff val="15000"/>
                            </a:schemeClr>
                          </a:solidFill>
                        </a:rPr>
                        <a:t>LoB</a:t>
                      </a:r>
                      <a:r>
                        <a:rPr lang="en-US" sz="1400" b="0" baseline="0">
                          <a:solidFill>
                            <a:schemeClr val="tx1">
                              <a:lumMod val="85000"/>
                              <a:lumOff val="15000"/>
                            </a:schemeClr>
                          </a:solidFill>
                        </a:rPr>
                        <a:t> applications</a:t>
                      </a:r>
                    </a:p>
                    <a:p>
                      <a:pPr marL="285750" indent="-285750">
                        <a:lnSpc>
                          <a:spcPct val="150000"/>
                        </a:lnSpc>
                        <a:buFont typeface="Arial" pitchFamily="34" charset="0"/>
                        <a:buChar char="•"/>
                      </a:pPr>
                      <a:r>
                        <a:rPr lang="en-US" sz="1400" b="0" baseline="0">
                          <a:solidFill>
                            <a:schemeClr val="tx1">
                              <a:lumMod val="85000"/>
                              <a:lumOff val="15000"/>
                            </a:schemeClr>
                          </a:solidFill>
                        </a:rPr>
                        <a:t>Fully integrated architected solutions</a:t>
                      </a:r>
                    </a:p>
                    <a:p>
                      <a:pPr marL="285750" indent="-285750">
                        <a:lnSpc>
                          <a:spcPct val="150000"/>
                        </a:lnSpc>
                        <a:buFont typeface="Arial" pitchFamily="34" charset="0"/>
                        <a:buChar char="•"/>
                      </a:pPr>
                      <a:r>
                        <a:rPr lang="en-US" sz="1400" b="0" baseline="0">
                          <a:solidFill>
                            <a:schemeClr val="tx1">
                              <a:lumMod val="85000"/>
                              <a:lumOff val="15000"/>
                            </a:schemeClr>
                          </a:solidFill>
                        </a:rPr>
                        <a:t>Holistic view</a:t>
                      </a:r>
                    </a:p>
                    <a:p>
                      <a:pPr marL="285750" indent="-285750">
                        <a:lnSpc>
                          <a:spcPct val="150000"/>
                        </a:lnSpc>
                        <a:buFont typeface="Arial" pitchFamily="34" charset="0"/>
                        <a:buChar char="•"/>
                      </a:pPr>
                      <a:r>
                        <a:rPr lang="en-US" sz="1400" b="0" baseline="0" err="1">
                          <a:solidFill>
                            <a:schemeClr val="tx1">
                              <a:lumMod val="85000"/>
                              <a:lumOff val="15000"/>
                            </a:schemeClr>
                          </a:solidFill>
                        </a:rPr>
                        <a:t>Minimising</a:t>
                      </a:r>
                      <a:r>
                        <a:rPr lang="en-US" sz="1400" b="0" baseline="0">
                          <a:solidFill>
                            <a:schemeClr val="tx1">
                              <a:lumMod val="85000"/>
                              <a:lumOff val="15000"/>
                            </a:schemeClr>
                          </a:solidFill>
                        </a:rPr>
                        <a:t> cost and delivery time</a:t>
                      </a:r>
                    </a:p>
                    <a:p>
                      <a:pPr marL="285750" indent="-285750">
                        <a:lnSpc>
                          <a:spcPct val="150000"/>
                        </a:lnSpc>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28967" y="3977113"/>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userDrawn="1">
            <p:extLst>
              <p:ext uri="{D42A27DB-BD31-4B8C-83A1-F6EECF244321}">
                <p14:modId xmlns:p14="http://schemas.microsoft.com/office/powerpoint/2010/main" val="1370130830"/>
              </p:ext>
            </p:extLst>
          </p:nvPr>
        </p:nvGraphicFramePr>
        <p:xfrm>
          <a:off x="8083412" y="1222663"/>
          <a:ext cx="3686456" cy="5153529"/>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3529">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lnSpc>
                          <a:spcPct val="150000"/>
                        </a:lnSpc>
                        <a:buFont typeface="Arial" pitchFamily="34" charset="0"/>
                        <a:buChar char="•"/>
                      </a:pPr>
                      <a:r>
                        <a:rPr lang="en-GB" sz="1400" b="0">
                          <a:solidFill>
                            <a:schemeClr val="tx1">
                              <a:lumMod val="85000"/>
                              <a:lumOff val="15000"/>
                            </a:schemeClr>
                          </a:solidFill>
                        </a:rPr>
                        <a:t>Designed with Operational Police officers</a:t>
                      </a:r>
                    </a:p>
                    <a:p>
                      <a:pPr marL="285750" indent="-285750">
                        <a:lnSpc>
                          <a:spcPct val="150000"/>
                        </a:lnSpc>
                        <a:buFont typeface="Arial" pitchFamily="34" charset="0"/>
                        <a:buChar char="•"/>
                      </a:pPr>
                      <a:r>
                        <a:rPr lang="en-GB" sz="1400" b="0">
                          <a:solidFill>
                            <a:schemeClr val="tx1">
                              <a:lumMod val="85000"/>
                              <a:lumOff val="15000"/>
                            </a:schemeClr>
                          </a:solidFill>
                        </a:rPr>
                        <a:t>Uses technology that is familiar to staff</a:t>
                      </a:r>
                    </a:p>
                    <a:p>
                      <a:pPr marL="285750" indent="-285750">
                        <a:lnSpc>
                          <a:spcPct val="150000"/>
                        </a:lnSpc>
                        <a:buFont typeface="Arial" pitchFamily="34" charset="0"/>
                        <a:buChar char="•"/>
                      </a:pPr>
                      <a:r>
                        <a:rPr lang="en-GB" sz="1400" b="0">
                          <a:solidFill>
                            <a:schemeClr val="tx1">
                              <a:lumMod val="85000"/>
                              <a:lumOff val="15000"/>
                            </a:schemeClr>
                          </a:solidFill>
                        </a:rPr>
                        <a:t>Real time information access and collaboration.</a:t>
                      </a:r>
                    </a:p>
                    <a:p>
                      <a:pPr marL="285750" indent="-285750">
                        <a:lnSpc>
                          <a:spcPct val="150000"/>
                        </a:lnSpc>
                        <a:buFont typeface="Arial" pitchFamily="34" charset="0"/>
                        <a:buChar char="•"/>
                      </a:pPr>
                      <a:r>
                        <a:rPr lang="en-GB" sz="1400" b="0">
                          <a:solidFill>
                            <a:schemeClr val="tx1">
                              <a:lumMod val="85000"/>
                              <a:lumOff val="15000"/>
                            </a:schemeClr>
                          </a:solidFill>
                        </a:rPr>
                        <a:t>Secure evidentiary correct data store.</a:t>
                      </a:r>
                    </a:p>
                    <a:p>
                      <a:pPr marL="285750" indent="-285750">
                        <a:lnSpc>
                          <a:spcPct val="150000"/>
                        </a:lnSpc>
                        <a:buFont typeface="Arial" pitchFamily="34" charset="0"/>
                        <a:buChar char="•"/>
                      </a:pPr>
                      <a:r>
                        <a:rPr lang="en-GB" sz="1400" b="0">
                          <a:solidFill>
                            <a:schemeClr val="tx1">
                              <a:lumMod val="85000"/>
                              <a:lumOff val="15000"/>
                            </a:schemeClr>
                          </a:solidFill>
                        </a:rPr>
                        <a:t>Full Accountability and audit trail </a:t>
                      </a:r>
                    </a:p>
                    <a:p>
                      <a:pPr marL="285750" indent="-285750">
                        <a:lnSpc>
                          <a:spcPct val="150000"/>
                        </a:lnSpc>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lnSpc>
                          <a:spcPct val="150000"/>
                        </a:lnSpc>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36015" y="5309078"/>
            <a:ext cx="2381250" cy="781050"/>
          </a:xfrm>
          <a:prstGeom prst="rect">
            <a:avLst/>
          </a:prstGeom>
        </p:spPr>
      </p:pic>
    </p:spTree>
    <p:extLst>
      <p:ext uri="{BB962C8B-B14F-4D97-AF65-F5344CB8AC3E}">
        <p14:creationId xmlns:p14="http://schemas.microsoft.com/office/powerpoint/2010/main" val="229694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6544C302-F4B2-4359-BCE1-DC9A895BB1C8}"/>
              </a:ext>
            </a:extLst>
          </p:cNvPr>
          <p:cNvGraphicFramePr>
            <a:graphicFrameLocks noGrp="1"/>
          </p:cNvGraphicFramePr>
          <p:nvPr userDrawn="1">
            <p:extLst>
              <p:ext uri="{D42A27DB-BD31-4B8C-83A1-F6EECF244321}">
                <p14:modId xmlns:p14="http://schemas.microsoft.com/office/powerpoint/2010/main" val="3126735533"/>
              </p:ext>
            </p:extLst>
          </p:nvPr>
        </p:nvGraphicFramePr>
        <p:xfrm>
          <a:off x="4261701" y="476172"/>
          <a:ext cx="3693861" cy="5905660"/>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90566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1"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3" name="Table 22">
            <a:extLst>
              <a:ext uri="{FF2B5EF4-FFF2-40B4-BE49-F238E27FC236}">
                <a16:creationId xmlns:a16="http://schemas.microsoft.com/office/drawing/2014/main" id="{06BBF63F-0504-40B5-9296-EFB5816E9547}"/>
              </a:ext>
            </a:extLst>
          </p:cNvPr>
          <p:cNvGraphicFramePr>
            <a:graphicFrameLocks noGrp="1"/>
          </p:cNvGraphicFramePr>
          <p:nvPr userDrawn="1">
            <p:extLst>
              <p:ext uri="{D42A27DB-BD31-4B8C-83A1-F6EECF244321}">
                <p14:modId xmlns:p14="http://schemas.microsoft.com/office/powerpoint/2010/main" val="2709630986"/>
              </p:ext>
            </p:extLst>
          </p:nvPr>
        </p:nvGraphicFramePr>
        <p:xfrm>
          <a:off x="399186" y="476173"/>
          <a:ext cx="3756012" cy="59052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5" name="Table 24">
            <a:extLst>
              <a:ext uri="{FF2B5EF4-FFF2-40B4-BE49-F238E27FC236}">
                <a16:creationId xmlns:a16="http://schemas.microsoft.com/office/drawing/2014/main" id="{41DF3DD5-8274-4ADF-95FE-94545E92DC28}"/>
              </a:ext>
            </a:extLst>
          </p:cNvPr>
          <p:cNvGraphicFramePr>
            <a:graphicFrameLocks noGrp="1"/>
          </p:cNvGraphicFramePr>
          <p:nvPr userDrawn="1">
            <p:extLst>
              <p:ext uri="{D42A27DB-BD31-4B8C-83A1-F6EECF244321}">
                <p14:modId xmlns:p14="http://schemas.microsoft.com/office/powerpoint/2010/main" val="2650146548"/>
              </p:ext>
            </p:extLst>
          </p:nvPr>
        </p:nvGraphicFramePr>
        <p:xfrm>
          <a:off x="8083412" y="1222720"/>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27" name="Rectangle 26">
            <a:extLst>
              <a:ext uri="{FF2B5EF4-FFF2-40B4-BE49-F238E27FC236}">
                <a16:creationId xmlns:a16="http://schemas.microsoft.com/office/drawing/2014/main" id="{FA0DC68C-90C8-4521-92FC-0D7DD7B036AB}"/>
              </a:ext>
            </a:extLst>
          </p:cNvPr>
          <p:cNvSpPr/>
          <p:nvPr userDrawn="1"/>
        </p:nvSpPr>
        <p:spPr bwMode="auto">
          <a:xfrm>
            <a:off x="8083412" y="476172"/>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Developer Technologies</a:t>
            </a:r>
          </a:p>
        </p:txBody>
      </p:sp>
      <p:pic>
        <p:nvPicPr>
          <p:cNvPr id="29" name="Picture 28">
            <a:extLst>
              <a:ext uri="{FF2B5EF4-FFF2-40B4-BE49-F238E27FC236}">
                <a16:creationId xmlns:a16="http://schemas.microsoft.com/office/drawing/2014/main" id="{6ED9B1A5-7090-4595-9969-9495055E67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02102" y="5050326"/>
            <a:ext cx="1264342" cy="770458"/>
          </a:xfrm>
          <a:prstGeom prst="rect">
            <a:avLst/>
          </a:prstGeom>
        </p:spPr>
      </p:pic>
      <p:pic>
        <p:nvPicPr>
          <p:cNvPr id="30" name="Picture 3">
            <a:extLst>
              <a:ext uri="{FF2B5EF4-FFF2-40B4-BE49-F238E27FC236}">
                <a16:creationId xmlns:a16="http://schemas.microsoft.com/office/drawing/2014/main" id="{A558CCDA-4B6C-4D35-A35C-FF7B04032936}"/>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9304" b="20394"/>
          <a:stretch/>
        </p:blipFill>
        <p:spPr bwMode="auto">
          <a:xfrm>
            <a:off x="8425255" y="5177866"/>
            <a:ext cx="1276846" cy="512378"/>
          </a:xfrm>
          <a:prstGeom prst="rect">
            <a:avLst/>
          </a:prstGeom>
          <a:noFill/>
        </p:spPr>
      </p:pic>
      <p:pic>
        <p:nvPicPr>
          <p:cNvPr id="37" name="Picture 36">
            <a:extLst>
              <a:ext uri="{FF2B5EF4-FFF2-40B4-BE49-F238E27FC236}">
                <a16:creationId xmlns:a16="http://schemas.microsoft.com/office/drawing/2014/main" id="{AE831C8A-44CF-42FB-BC77-410AA68D8A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94795" y="1351104"/>
            <a:ext cx="1943504" cy="5029842"/>
          </a:xfrm>
          <a:prstGeom prst="rect">
            <a:avLst/>
          </a:prstGeom>
        </p:spPr>
      </p:pic>
      <p:graphicFrame>
        <p:nvGraphicFramePr>
          <p:cNvPr id="43" name="Table 42">
            <a:extLst>
              <a:ext uri="{FF2B5EF4-FFF2-40B4-BE49-F238E27FC236}">
                <a16:creationId xmlns:a16="http://schemas.microsoft.com/office/drawing/2014/main" id="{1558BEAA-DDBF-4328-8939-41E8A2F07768}"/>
              </a:ext>
            </a:extLst>
          </p:cNvPr>
          <p:cNvGraphicFramePr>
            <a:graphicFrameLocks noGrp="1"/>
          </p:cNvGraphicFramePr>
          <p:nvPr userDrawn="1">
            <p:extLst>
              <p:ext uri="{D42A27DB-BD31-4B8C-83A1-F6EECF244321}">
                <p14:modId xmlns:p14="http://schemas.microsoft.com/office/powerpoint/2010/main" val="3190059440"/>
              </p:ext>
            </p:extLst>
          </p:nvPr>
        </p:nvGraphicFramePr>
        <p:xfrm>
          <a:off x="8076008" y="4704773"/>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pic>
        <p:nvPicPr>
          <p:cNvPr id="44" name="Picture 43">
            <a:extLst>
              <a:ext uri="{FF2B5EF4-FFF2-40B4-BE49-F238E27FC236}">
                <a16:creationId xmlns:a16="http://schemas.microsoft.com/office/drawing/2014/main" id="{988BFB20-00AB-4D77-8F8B-B13DF0A295D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68695" y="5163501"/>
            <a:ext cx="690231" cy="1087351"/>
          </a:xfrm>
          <a:prstGeom prst="rect">
            <a:avLst/>
          </a:prstGeom>
          <a:ln w="19050">
            <a:solidFill>
              <a:schemeClr val="bg1"/>
            </a:solidFill>
          </a:ln>
        </p:spPr>
      </p:pic>
      <p:sp>
        <p:nvSpPr>
          <p:cNvPr id="45" name="Rectangle 44">
            <a:extLst>
              <a:ext uri="{FF2B5EF4-FFF2-40B4-BE49-F238E27FC236}">
                <a16:creationId xmlns:a16="http://schemas.microsoft.com/office/drawing/2014/main" id="{8BE2F1C0-01AE-46C8-8397-D55F74257EDF}"/>
              </a:ext>
            </a:extLst>
          </p:cNvPr>
          <p:cNvSpPr/>
          <p:nvPr userDrawn="1"/>
        </p:nvSpPr>
        <p:spPr>
          <a:xfrm>
            <a:off x="8145628" y="4782371"/>
            <a:ext cx="315733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Richard Fennell</a:t>
            </a:r>
          </a:p>
          <a:p>
            <a:pPr algn="l"/>
            <a:r>
              <a:rPr lang="en-GB" sz="1600" dirty="0">
                <a:solidFill>
                  <a:schemeClr val="bg1"/>
                </a:solidFill>
                <a:latin typeface="+mj-lt"/>
              </a:rPr>
              <a:t>Chief Technology Officer</a:t>
            </a: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pic>
        <p:nvPicPr>
          <p:cNvPr id="51" name="Picture 50">
            <a:extLst>
              <a:ext uri="{FF2B5EF4-FFF2-40B4-BE49-F238E27FC236}">
                <a16:creationId xmlns:a16="http://schemas.microsoft.com/office/drawing/2014/main" id="{A67AA789-92BB-4995-B7B8-94E212112B38}"/>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1" b="-47"/>
          <a:stretch/>
        </p:blipFill>
        <p:spPr>
          <a:xfrm>
            <a:off x="940495" y="1417760"/>
            <a:ext cx="2669232" cy="4865545"/>
          </a:xfrm>
          <a:prstGeom prst="rect">
            <a:avLst/>
          </a:prstGeom>
        </p:spPr>
      </p:pic>
      <p:pic>
        <p:nvPicPr>
          <p:cNvPr id="52" name="Picture 51">
            <a:extLst>
              <a:ext uri="{FF2B5EF4-FFF2-40B4-BE49-F238E27FC236}">
                <a16:creationId xmlns:a16="http://schemas.microsoft.com/office/drawing/2014/main" id="{3963D086-D412-4A5F-8F7A-C05CE4D8765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93191" y="1264414"/>
            <a:ext cx="3069877" cy="5018891"/>
          </a:xfrm>
          <a:prstGeom prst="rect">
            <a:avLst/>
          </a:prstGeom>
        </p:spPr>
      </p:pic>
      <p:graphicFrame>
        <p:nvGraphicFramePr>
          <p:cNvPr id="53" name="Table 52">
            <a:extLst>
              <a:ext uri="{FF2B5EF4-FFF2-40B4-BE49-F238E27FC236}">
                <a16:creationId xmlns:a16="http://schemas.microsoft.com/office/drawing/2014/main" id="{8FE1A355-F835-47AF-B30A-46D78C0418FB}"/>
              </a:ext>
            </a:extLst>
          </p:cNvPr>
          <p:cNvGraphicFramePr>
            <a:graphicFrameLocks noGrp="1"/>
          </p:cNvGraphicFramePr>
          <p:nvPr userDrawn="1">
            <p:extLst>
              <p:ext uri="{D42A27DB-BD31-4B8C-83A1-F6EECF244321}">
                <p14:modId xmlns:p14="http://schemas.microsoft.com/office/powerpoint/2010/main" val="2099870946"/>
              </p:ext>
            </p:extLst>
          </p:nvPr>
        </p:nvGraphicFramePr>
        <p:xfrm>
          <a:off x="4259156" y="4704773"/>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pic>
        <p:nvPicPr>
          <p:cNvPr id="54" name="Picture 53">
            <a:extLst>
              <a:ext uri="{FF2B5EF4-FFF2-40B4-BE49-F238E27FC236}">
                <a16:creationId xmlns:a16="http://schemas.microsoft.com/office/drawing/2014/main" id="{05879351-EEED-47F7-9C8C-25AC260951B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51124" y="5163502"/>
            <a:ext cx="690231" cy="1087351"/>
          </a:xfrm>
          <a:prstGeom prst="rect">
            <a:avLst/>
          </a:prstGeom>
          <a:ln w="19050">
            <a:solidFill>
              <a:schemeClr val="bg1"/>
            </a:solidFill>
          </a:ln>
        </p:spPr>
      </p:pic>
      <p:sp>
        <p:nvSpPr>
          <p:cNvPr id="55" name="Rectangle 54">
            <a:extLst>
              <a:ext uri="{FF2B5EF4-FFF2-40B4-BE49-F238E27FC236}">
                <a16:creationId xmlns:a16="http://schemas.microsoft.com/office/drawing/2014/main" id="{6C2355E1-CFE9-441A-9B64-72712F6BF7A8}"/>
              </a:ext>
            </a:extLst>
          </p:cNvPr>
          <p:cNvSpPr/>
          <p:nvPr userDrawn="1"/>
        </p:nvSpPr>
        <p:spPr>
          <a:xfrm>
            <a:off x="4323773" y="4782371"/>
            <a:ext cx="3636647" cy="96135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Robert Hogg</a:t>
            </a:r>
          </a:p>
          <a:p>
            <a:pPr algn="l"/>
            <a:r>
              <a:rPr lang="en-GB" sz="1600" dirty="0">
                <a:solidFill>
                  <a:schemeClr val="bg1"/>
                </a:solidFill>
                <a:latin typeface="+mj-lt"/>
              </a:rPr>
              <a:t>Chief Executive Officer</a:t>
            </a:r>
          </a:p>
          <a:p>
            <a:pPr algn="l"/>
            <a:endParaRPr lang="en-GB" sz="333" dirty="0">
              <a:solidFill>
                <a:schemeClr val="bg1"/>
              </a:solidFill>
            </a:endParaRP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graphicFrame>
        <p:nvGraphicFramePr>
          <p:cNvPr id="56" name="Table 55">
            <a:extLst>
              <a:ext uri="{FF2B5EF4-FFF2-40B4-BE49-F238E27FC236}">
                <a16:creationId xmlns:a16="http://schemas.microsoft.com/office/drawing/2014/main" id="{822EA0FA-69AA-4BEE-AC66-392B6CB482A0}"/>
              </a:ext>
            </a:extLst>
          </p:cNvPr>
          <p:cNvGraphicFramePr>
            <a:graphicFrameLocks noGrp="1"/>
          </p:cNvGraphicFramePr>
          <p:nvPr userDrawn="1">
            <p:extLst>
              <p:ext uri="{D42A27DB-BD31-4B8C-83A1-F6EECF244321}">
                <p14:modId xmlns:p14="http://schemas.microsoft.com/office/powerpoint/2010/main" val="532101912"/>
              </p:ext>
            </p:extLst>
          </p:nvPr>
        </p:nvGraphicFramePr>
        <p:xfrm>
          <a:off x="397105" y="4704773"/>
          <a:ext cx="3756012" cy="16766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16766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57" name="Rectangle 56">
            <a:extLst>
              <a:ext uri="{FF2B5EF4-FFF2-40B4-BE49-F238E27FC236}">
                <a16:creationId xmlns:a16="http://schemas.microsoft.com/office/drawing/2014/main" id="{7E7FDE63-09A5-49C5-9033-FDAB4C653A04}"/>
              </a:ext>
            </a:extLst>
          </p:cNvPr>
          <p:cNvSpPr/>
          <p:nvPr userDrawn="1"/>
        </p:nvSpPr>
        <p:spPr>
          <a:xfrm>
            <a:off x="479280" y="4778486"/>
            <a:ext cx="333349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Rik Hepworth</a:t>
            </a:r>
          </a:p>
          <a:p>
            <a:pPr algn="l"/>
            <a:r>
              <a:rPr lang="en-GB" sz="1600" dirty="0">
                <a:solidFill>
                  <a:schemeClr val="bg1"/>
                </a:solidFill>
                <a:latin typeface="+mj-lt"/>
              </a:rPr>
              <a:t>Chief Consultancy Officer</a:t>
            </a:r>
          </a:p>
          <a:p>
            <a:pPr algn="l"/>
            <a:r>
              <a:rPr lang="en-GB" sz="1600" dirty="0">
                <a:solidFill>
                  <a:schemeClr val="bg1"/>
                </a:solidFill>
              </a:rPr>
              <a:t>BSc (Hons) MBCS CITP</a:t>
            </a:r>
            <a:endParaRPr lang="en-GB" sz="1600" dirty="0">
              <a:solidFill>
                <a:schemeClr val="bg1"/>
              </a:solidFill>
              <a:latin typeface="Segoe" pitchFamily="34" charset="0"/>
              <a:cs typeface="Segoe" pitchFamily="34" charset="0"/>
            </a:endParaRPr>
          </a:p>
        </p:txBody>
      </p:sp>
      <p:pic>
        <p:nvPicPr>
          <p:cNvPr id="58" name="Picture 57">
            <a:extLst>
              <a:ext uri="{FF2B5EF4-FFF2-40B4-BE49-F238E27FC236}">
                <a16:creationId xmlns:a16="http://schemas.microsoft.com/office/drawing/2014/main" id="{3A82BB83-72BA-4697-8A8D-0A5B26973AF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51410" y="5174673"/>
            <a:ext cx="690231" cy="1076179"/>
          </a:xfrm>
          <a:prstGeom prst="rect">
            <a:avLst/>
          </a:prstGeom>
          <a:ln w="19050">
            <a:solidFill>
              <a:schemeClr val="bg1"/>
            </a:solidFill>
          </a:ln>
        </p:spPr>
      </p:pic>
      <p:sp>
        <p:nvSpPr>
          <p:cNvPr id="59" name="Rectangle 58">
            <a:extLst>
              <a:ext uri="{FF2B5EF4-FFF2-40B4-BE49-F238E27FC236}">
                <a16:creationId xmlns:a16="http://schemas.microsoft.com/office/drawing/2014/main" id="{542C9C67-7D5A-4F02-80B4-0B714D2B1112}"/>
              </a:ext>
            </a:extLst>
          </p:cNvPr>
          <p:cNvSpPr/>
          <p:nvPr userDrawn="1"/>
        </p:nvSpPr>
        <p:spPr bwMode="auto">
          <a:xfrm>
            <a:off x="4273964" y="476172"/>
            <a:ext cx="368645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0" name="Rectangle 59">
            <a:extLst>
              <a:ext uri="{FF2B5EF4-FFF2-40B4-BE49-F238E27FC236}">
                <a16:creationId xmlns:a16="http://schemas.microsoft.com/office/drawing/2014/main" id="{609FE122-F0DA-401C-BD7A-D092C6C6D552}"/>
              </a:ext>
            </a:extLst>
          </p:cNvPr>
          <p:cNvSpPr/>
          <p:nvPr userDrawn="1"/>
        </p:nvSpPr>
        <p:spPr bwMode="auto">
          <a:xfrm>
            <a:off x="394328" y="476172"/>
            <a:ext cx="3746927"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4" name="Rectangle 63">
            <a:extLst>
              <a:ext uri="{FF2B5EF4-FFF2-40B4-BE49-F238E27FC236}">
                <a16:creationId xmlns:a16="http://schemas.microsoft.com/office/drawing/2014/main" id="{22E6AF4C-5955-409C-87FE-83358161E04A}"/>
              </a:ext>
            </a:extLst>
          </p:cNvPr>
          <p:cNvSpPr/>
          <p:nvPr userDrawn="1"/>
        </p:nvSpPr>
        <p:spPr>
          <a:xfrm>
            <a:off x="4295744" y="5701310"/>
            <a:ext cx="3333492" cy="602347"/>
          </a:xfrm>
          <a:prstGeom prst="rect">
            <a:avLst/>
          </a:prstGeom>
        </p:spPr>
        <p:txBody>
          <a:bodyPr wrap="square" lIns="108842" tIns="54421" rIns="108842" bIns="54421">
            <a:spAutoFit/>
          </a:bodyPr>
          <a:lstStyle/>
          <a:p>
            <a:pPr algn="l"/>
            <a:r>
              <a:rPr lang="en-GB" sz="1600" b="0" dirty="0">
                <a:solidFill>
                  <a:schemeClr val="bg1"/>
                </a:solidFill>
                <a:latin typeface="Segoe UI Semibold" panose="020B0702040204020203" pitchFamily="34" charset="0"/>
                <a:cs typeface="Segoe UI Semibold" panose="020B0702040204020203" pitchFamily="34" charset="0"/>
              </a:rPr>
              <a:t>Microsoft Regional Director</a:t>
            </a:r>
          </a:p>
          <a:p>
            <a:pPr algn="l"/>
            <a:r>
              <a:rPr lang="en-GB" sz="1600" b="0" dirty="0">
                <a:solidFill>
                  <a:schemeClr val="bg1"/>
                </a:solidFill>
                <a:latin typeface="Segoe UI Semibold" panose="020B0702040204020203" pitchFamily="34" charset="0"/>
                <a:cs typeface="Segoe UI Semibold" panose="020B0702040204020203" pitchFamily="34" charset="0"/>
              </a:rPr>
              <a:t>BCS Fellow</a:t>
            </a:r>
          </a:p>
        </p:txBody>
      </p:sp>
      <p:sp>
        <p:nvSpPr>
          <p:cNvPr id="65" name="Rectangle 64">
            <a:extLst>
              <a:ext uri="{FF2B5EF4-FFF2-40B4-BE49-F238E27FC236}">
                <a16:creationId xmlns:a16="http://schemas.microsoft.com/office/drawing/2014/main" id="{B968B200-CE8B-46AA-99EB-A2CED1EEE9EB}"/>
              </a:ext>
            </a:extLst>
          </p:cNvPr>
          <p:cNvSpPr/>
          <p:nvPr userDrawn="1"/>
        </p:nvSpPr>
        <p:spPr>
          <a:xfrm>
            <a:off x="8145628" y="5701310"/>
            <a:ext cx="3333492" cy="356126"/>
          </a:xfrm>
          <a:prstGeom prst="rect">
            <a:avLst/>
          </a:prstGeom>
        </p:spPr>
        <p:txBody>
          <a:bodyPr wrap="square" lIns="108842" tIns="54421" rIns="108842" bIns="54421">
            <a:spAutoFit/>
          </a:bodyPr>
          <a:lstStyle/>
          <a:p>
            <a:pPr algn="l"/>
            <a:r>
              <a:rPr lang="en-GB" sz="1600" b="0">
                <a:solidFill>
                  <a:schemeClr val="bg1"/>
                </a:solidFill>
                <a:latin typeface="Segoe UI Semibold" panose="020B0702040204020203" pitchFamily="34" charset="0"/>
                <a:cs typeface="Segoe UI Semibold" panose="020B0702040204020203" pitchFamily="34" charset="0"/>
              </a:rPr>
              <a:t>BCS Fellow</a:t>
            </a:r>
          </a:p>
        </p:txBody>
      </p:sp>
    </p:spTree>
    <p:extLst>
      <p:ext uri="{BB962C8B-B14F-4D97-AF65-F5344CB8AC3E}">
        <p14:creationId xmlns:p14="http://schemas.microsoft.com/office/powerpoint/2010/main" val="239089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4EE04A38-BA48-4476-B1D9-B6ECFC451072}"/>
              </a:ext>
            </a:extLst>
          </p:cNvPr>
          <p:cNvGraphicFramePr>
            <a:graphicFrameLocks noGrp="1"/>
          </p:cNvGraphicFramePr>
          <p:nvPr userDrawn="1">
            <p:extLst>
              <p:ext uri="{D42A27DB-BD31-4B8C-83A1-F6EECF244321}">
                <p14:modId xmlns:p14="http://schemas.microsoft.com/office/powerpoint/2010/main" val="4044444882"/>
              </p:ext>
            </p:extLst>
          </p:nvPr>
        </p:nvGraphicFramePr>
        <p:xfrm>
          <a:off x="6143105" y="1238522"/>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9" name="Table 18">
            <a:extLst>
              <a:ext uri="{FF2B5EF4-FFF2-40B4-BE49-F238E27FC236}">
                <a16:creationId xmlns:a16="http://schemas.microsoft.com/office/drawing/2014/main" id="{F6A113F5-3F86-42D3-A000-0564C2563E6D}"/>
              </a:ext>
            </a:extLst>
          </p:cNvPr>
          <p:cNvGraphicFramePr>
            <a:graphicFrameLocks noGrp="1"/>
          </p:cNvGraphicFramePr>
          <p:nvPr userDrawn="1">
            <p:extLst>
              <p:ext uri="{D42A27DB-BD31-4B8C-83A1-F6EECF244321}">
                <p14:modId xmlns:p14="http://schemas.microsoft.com/office/powerpoint/2010/main" val="2715567371"/>
              </p:ext>
            </p:extLst>
          </p:nvPr>
        </p:nvGraphicFramePr>
        <p:xfrm>
          <a:off x="9151038" y="1231034"/>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27" name="Picture 26" descr="A close up of a mask&#10;&#10;Description generated with high confidence">
            <a:extLst>
              <a:ext uri="{FF2B5EF4-FFF2-40B4-BE49-F238E27FC236}">
                <a16:creationId xmlns:a16="http://schemas.microsoft.com/office/drawing/2014/main" id="{E83F5D5C-645B-4736-B6E7-DF9B20099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415"/>
          <a:stretch/>
        </p:blipFill>
        <p:spPr>
          <a:xfrm>
            <a:off x="6627332" y="1377482"/>
            <a:ext cx="1946546" cy="4338426"/>
          </a:xfrm>
          <a:prstGeom prst="rect">
            <a:avLst/>
          </a:prstGeom>
        </p:spPr>
      </p:pic>
      <p:pic>
        <p:nvPicPr>
          <p:cNvPr id="31" name="Picture 30">
            <a:extLst>
              <a:ext uri="{FF2B5EF4-FFF2-40B4-BE49-F238E27FC236}">
                <a16:creationId xmlns:a16="http://schemas.microsoft.com/office/drawing/2014/main" id="{CAD56500-2747-4449-8FA4-3EFA8A3307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6746"/>
          <a:stretch/>
        </p:blipFill>
        <p:spPr>
          <a:xfrm>
            <a:off x="9636945" y="1389104"/>
            <a:ext cx="1863962" cy="3752115"/>
          </a:xfrm>
          <a:prstGeom prst="rect">
            <a:avLst/>
          </a:prstGeom>
        </p:spPr>
      </p:pic>
      <p:graphicFrame>
        <p:nvGraphicFramePr>
          <p:cNvPr id="45" name="Table 44">
            <a:extLst>
              <a:ext uri="{FF2B5EF4-FFF2-40B4-BE49-F238E27FC236}">
                <a16:creationId xmlns:a16="http://schemas.microsoft.com/office/drawing/2014/main" id="{A2F39034-2B46-4021-95CF-FBFC16658AED}"/>
              </a:ext>
            </a:extLst>
          </p:cNvPr>
          <p:cNvGraphicFramePr>
            <a:graphicFrameLocks noGrp="1"/>
          </p:cNvGraphicFramePr>
          <p:nvPr userDrawn="1">
            <p:extLst>
              <p:ext uri="{D42A27DB-BD31-4B8C-83A1-F6EECF244321}">
                <p14:modId xmlns:p14="http://schemas.microsoft.com/office/powerpoint/2010/main" val="1524137533"/>
              </p:ext>
            </p:extLst>
          </p:nvPr>
        </p:nvGraphicFramePr>
        <p:xfrm>
          <a:off x="3153922" y="1231034"/>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7" name="Picture 66">
            <a:extLst>
              <a:ext uri="{FF2B5EF4-FFF2-40B4-BE49-F238E27FC236}">
                <a16:creationId xmlns:a16="http://schemas.microsoft.com/office/drawing/2014/main" id="{F79A94FD-57D0-472C-BC14-1ED730C3020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63" t="9240" r="21047" b="18489"/>
          <a:stretch/>
        </p:blipFill>
        <p:spPr>
          <a:xfrm>
            <a:off x="3711822" y="1306590"/>
            <a:ext cx="1802684" cy="4445452"/>
          </a:xfrm>
          <a:prstGeom prst="rect">
            <a:avLst/>
          </a:prstGeom>
        </p:spPr>
      </p:pic>
      <p:sp>
        <p:nvSpPr>
          <p:cNvPr id="46" name="Rectangle 45">
            <a:extLst>
              <a:ext uri="{FF2B5EF4-FFF2-40B4-BE49-F238E27FC236}">
                <a16:creationId xmlns:a16="http://schemas.microsoft.com/office/drawing/2014/main" id="{AF9A81B1-6796-40B7-AB1D-7B69E2B4213D}"/>
              </a:ext>
            </a:extLst>
          </p:cNvPr>
          <p:cNvSpPr/>
          <p:nvPr userDrawn="1"/>
        </p:nvSpPr>
        <p:spPr bwMode="auto">
          <a:xfrm>
            <a:off x="3153922" y="484486"/>
            <a:ext cx="2899793"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Windows Development</a:t>
            </a:r>
          </a:p>
        </p:txBody>
      </p:sp>
      <p:graphicFrame>
        <p:nvGraphicFramePr>
          <p:cNvPr id="50" name="Table 49">
            <a:extLst>
              <a:ext uri="{FF2B5EF4-FFF2-40B4-BE49-F238E27FC236}">
                <a16:creationId xmlns:a16="http://schemas.microsoft.com/office/drawing/2014/main" id="{4674C31C-388F-4074-AA37-7CF8893DEAFC}"/>
              </a:ext>
            </a:extLst>
          </p:cNvPr>
          <p:cNvGraphicFramePr>
            <a:graphicFrameLocks noGrp="1"/>
          </p:cNvGraphicFramePr>
          <p:nvPr userDrawn="1">
            <p:extLst>
              <p:ext uri="{D42A27DB-BD31-4B8C-83A1-F6EECF244321}">
                <p14:modId xmlns:p14="http://schemas.microsoft.com/office/powerpoint/2010/main" val="3983359905"/>
              </p:ext>
            </p:extLst>
          </p:nvPr>
        </p:nvGraphicFramePr>
        <p:xfrm>
          <a:off x="3146518" y="4724501"/>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sp>
        <p:nvSpPr>
          <p:cNvPr id="17" name="Rectangle 16">
            <a:extLst>
              <a:ext uri="{FF2B5EF4-FFF2-40B4-BE49-F238E27FC236}">
                <a16:creationId xmlns:a16="http://schemas.microsoft.com/office/drawing/2014/main" id="{D34755F9-C5AF-4FEF-954B-49BAB7BF2B25}"/>
              </a:ext>
            </a:extLst>
          </p:cNvPr>
          <p:cNvSpPr/>
          <p:nvPr userDrawn="1"/>
        </p:nvSpPr>
        <p:spPr bwMode="auto">
          <a:xfrm>
            <a:off x="6143105" y="491974"/>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18" name="Table 17">
            <a:extLst>
              <a:ext uri="{FF2B5EF4-FFF2-40B4-BE49-F238E27FC236}">
                <a16:creationId xmlns:a16="http://schemas.microsoft.com/office/drawing/2014/main" id="{F0E118BA-F432-4A77-8B51-AC931AA308DD}"/>
              </a:ext>
            </a:extLst>
          </p:cNvPr>
          <p:cNvGraphicFramePr>
            <a:graphicFrameLocks noGrp="1"/>
          </p:cNvGraphicFramePr>
          <p:nvPr userDrawn="1">
            <p:extLst>
              <p:ext uri="{D42A27DB-BD31-4B8C-83A1-F6EECF244321}">
                <p14:modId xmlns:p14="http://schemas.microsoft.com/office/powerpoint/2010/main" val="2529909777"/>
              </p:ext>
            </p:extLst>
          </p:nvPr>
        </p:nvGraphicFramePr>
        <p:xfrm>
          <a:off x="6135701" y="4731989"/>
          <a:ext cx="2914601" cy="1657792"/>
        </p:xfrm>
        <a:graphic>
          <a:graphicData uri="http://schemas.openxmlformats.org/drawingml/2006/table">
            <a:tbl>
              <a:tblPr firstRow="1" bandRow="1">
                <a:tableStyleId>{5C22544A-7EE6-4342-B048-85BDC9FD1C3A}</a:tableStyleId>
              </a:tblPr>
              <a:tblGrid>
                <a:gridCol w="2914601">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sp>
        <p:nvSpPr>
          <p:cNvPr id="20" name="Rectangle 19">
            <a:extLst>
              <a:ext uri="{FF2B5EF4-FFF2-40B4-BE49-F238E27FC236}">
                <a16:creationId xmlns:a16="http://schemas.microsoft.com/office/drawing/2014/main" id="{CF1DE774-C930-44BF-9BED-E3A78ABD4BE0}"/>
              </a:ext>
            </a:extLst>
          </p:cNvPr>
          <p:cNvSpPr/>
          <p:nvPr userDrawn="1"/>
        </p:nvSpPr>
        <p:spPr bwMode="auto">
          <a:xfrm>
            <a:off x="9151038" y="484486"/>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21" name="Table 20">
            <a:extLst>
              <a:ext uri="{FF2B5EF4-FFF2-40B4-BE49-F238E27FC236}">
                <a16:creationId xmlns:a16="http://schemas.microsoft.com/office/drawing/2014/main" id="{42238DF3-A619-46F3-9598-BCBF4B4D63AA}"/>
              </a:ext>
            </a:extLst>
          </p:cNvPr>
          <p:cNvGraphicFramePr>
            <a:graphicFrameLocks noGrp="1"/>
          </p:cNvGraphicFramePr>
          <p:nvPr userDrawn="1">
            <p:extLst>
              <p:ext uri="{D42A27DB-BD31-4B8C-83A1-F6EECF244321}">
                <p14:modId xmlns:p14="http://schemas.microsoft.com/office/powerpoint/2010/main" val="2421035648"/>
              </p:ext>
            </p:extLst>
          </p:nvPr>
        </p:nvGraphicFramePr>
        <p:xfrm>
          <a:off x="9143634" y="4724501"/>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graphicFrame>
        <p:nvGraphicFramePr>
          <p:cNvPr id="44" name="Table 43">
            <a:extLst>
              <a:ext uri="{FF2B5EF4-FFF2-40B4-BE49-F238E27FC236}">
                <a16:creationId xmlns:a16="http://schemas.microsoft.com/office/drawing/2014/main" id="{5CB29B6F-057A-45A1-9289-77E7A1FFC2B6}"/>
              </a:ext>
            </a:extLst>
          </p:cNvPr>
          <p:cNvGraphicFramePr>
            <a:graphicFrameLocks noGrp="1"/>
          </p:cNvGraphicFramePr>
          <p:nvPr userDrawn="1">
            <p:extLst>
              <p:ext uri="{D42A27DB-BD31-4B8C-83A1-F6EECF244321}">
                <p14:modId xmlns:p14="http://schemas.microsoft.com/office/powerpoint/2010/main" val="2678868231"/>
              </p:ext>
            </p:extLst>
          </p:nvPr>
        </p:nvGraphicFramePr>
        <p:xfrm>
          <a:off x="141169" y="484487"/>
          <a:ext cx="2925036" cy="5905294"/>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C174F034-9019-43F8-8577-C2C00B92BD0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033" r="15420"/>
          <a:stretch/>
        </p:blipFill>
        <p:spPr>
          <a:xfrm>
            <a:off x="251840" y="1029164"/>
            <a:ext cx="2618524" cy="5562853"/>
          </a:xfrm>
          <a:prstGeom prst="rect">
            <a:avLst/>
          </a:prstGeom>
        </p:spPr>
      </p:pic>
      <p:pic>
        <p:nvPicPr>
          <p:cNvPr id="51" name="Picture 50">
            <a:extLst>
              <a:ext uri="{FF2B5EF4-FFF2-40B4-BE49-F238E27FC236}">
                <a16:creationId xmlns:a16="http://schemas.microsoft.com/office/drawing/2014/main" id="{E690451C-ADBA-4A2D-8B43-7D7519EDB07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259093" y="5179987"/>
            <a:ext cx="690231" cy="1087351"/>
          </a:xfrm>
          <a:prstGeom prst="rect">
            <a:avLst/>
          </a:prstGeom>
          <a:ln w="19050">
            <a:solidFill>
              <a:schemeClr val="bg1"/>
            </a:solidFill>
          </a:ln>
        </p:spPr>
      </p:pic>
      <p:graphicFrame>
        <p:nvGraphicFramePr>
          <p:cNvPr id="58" name="Table 57">
            <a:extLst>
              <a:ext uri="{FF2B5EF4-FFF2-40B4-BE49-F238E27FC236}">
                <a16:creationId xmlns:a16="http://schemas.microsoft.com/office/drawing/2014/main" id="{B46CBA1C-1D5B-4A99-851F-B3F8D57B5588}"/>
              </a:ext>
            </a:extLst>
          </p:cNvPr>
          <p:cNvGraphicFramePr>
            <a:graphicFrameLocks noGrp="1"/>
          </p:cNvGraphicFramePr>
          <p:nvPr userDrawn="1">
            <p:extLst>
              <p:ext uri="{D42A27DB-BD31-4B8C-83A1-F6EECF244321}">
                <p14:modId xmlns:p14="http://schemas.microsoft.com/office/powerpoint/2010/main" val="2090254960"/>
              </p:ext>
            </p:extLst>
          </p:nvPr>
        </p:nvGraphicFramePr>
        <p:xfrm>
          <a:off x="139088" y="4724501"/>
          <a:ext cx="2925036" cy="1665280"/>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166528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62" name="Rectangle 61">
            <a:extLst>
              <a:ext uri="{FF2B5EF4-FFF2-40B4-BE49-F238E27FC236}">
                <a16:creationId xmlns:a16="http://schemas.microsoft.com/office/drawing/2014/main" id="{9798F4CB-74A3-417C-85F7-707447803AA3}"/>
              </a:ext>
            </a:extLst>
          </p:cNvPr>
          <p:cNvSpPr/>
          <p:nvPr userDrawn="1"/>
        </p:nvSpPr>
        <p:spPr bwMode="auto">
          <a:xfrm>
            <a:off x="136311" y="484486"/>
            <a:ext cx="291796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Office Apps and Services</a:t>
            </a:r>
          </a:p>
        </p:txBody>
      </p:sp>
      <p:pic>
        <p:nvPicPr>
          <p:cNvPr id="22" name="Picture 21">
            <a:extLst>
              <a:ext uri="{FF2B5EF4-FFF2-40B4-BE49-F238E27FC236}">
                <a16:creationId xmlns:a16="http://schemas.microsoft.com/office/drawing/2014/main" id="{A45153C5-0D25-45B1-B6A0-91C3ADAE33C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81010" y="5187496"/>
            <a:ext cx="690231" cy="1087351"/>
          </a:xfrm>
          <a:prstGeom prst="rect">
            <a:avLst/>
          </a:prstGeom>
          <a:ln w="19050">
            <a:solidFill>
              <a:schemeClr val="bg1"/>
            </a:solidFill>
          </a:ln>
        </p:spPr>
      </p:pic>
      <p:pic>
        <p:nvPicPr>
          <p:cNvPr id="24" name="Picture 23">
            <a:extLst>
              <a:ext uri="{FF2B5EF4-FFF2-40B4-BE49-F238E27FC236}">
                <a16:creationId xmlns:a16="http://schemas.microsoft.com/office/drawing/2014/main" id="{E2E6BCC7-28A8-4E9F-9D06-E4CB4EDA212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249929" y="5179988"/>
            <a:ext cx="690231" cy="1087351"/>
          </a:xfrm>
          <a:prstGeom prst="rect">
            <a:avLst/>
          </a:prstGeom>
          <a:ln w="19050">
            <a:solidFill>
              <a:schemeClr val="bg1"/>
            </a:solidFill>
          </a:ln>
        </p:spPr>
      </p:pic>
      <p:pic>
        <p:nvPicPr>
          <p:cNvPr id="25" name="Picture 24">
            <a:extLst>
              <a:ext uri="{FF2B5EF4-FFF2-40B4-BE49-F238E27FC236}">
                <a16:creationId xmlns:a16="http://schemas.microsoft.com/office/drawing/2014/main" id="{96A4F9BB-80D1-4CC4-981B-1F2C6799458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43947" y="5179987"/>
            <a:ext cx="690231" cy="1087351"/>
          </a:xfrm>
          <a:prstGeom prst="rect">
            <a:avLst/>
          </a:prstGeom>
          <a:ln w="19050">
            <a:solidFill>
              <a:schemeClr val="bg1"/>
            </a:solidFill>
          </a:ln>
        </p:spPr>
      </p:pic>
      <p:sp>
        <p:nvSpPr>
          <p:cNvPr id="26" name="Rectangle 25">
            <a:extLst>
              <a:ext uri="{FF2B5EF4-FFF2-40B4-BE49-F238E27FC236}">
                <a16:creationId xmlns:a16="http://schemas.microsoft.com/office/drawing/2014/main" id="{E414A8C3-A7F9-48AF-A7B0-4FD95E3F5116}"/>
              </a:ext>
            </a:extLst>
          </p:cNvPr>
          <p:cNvSpPr/>
          <p:nvPr userDrawn="1"/>
        </p:nvSpPr>
        <p:spPr>
          <a:xfrm>
            <a:off x="3192816" y="4784037"/>
            <a:ext cx="3284583" cy="1156345"/>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James Croft</a:t>
            </a:r>
          </a:p>
          <a:p>
            <a:pPr algn="l"/>
            <a:r>
              <a:rPr lang="en-GB" sz="1600" dirty="0">
                <a:solidFill>
                  <a:schemeClr val="bg1"/>
                </a:solidFill>
                <a:latin typeface="+mj-lt"/>
              </a:rPr>
              <a:t>Technical Lead –</a:t>
            </a:r>
          </a:p>
          <a:p>
            <a:pPr algn="l"/>
            <a:r>
              <a:rPr lang="en-GB" sz="1600" dirty="0">
                <a:solidFill>
                  <a:schemeClr val="bg1"/>
                </a:solidFill>
                <a:latin typeface="+mj-lt"/>
              </a:rPr>
              <a:t>tuServ UX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8" name="Rectangle 27">
            <a:extLst>
              <a:ext uri="{FF2B5EF4-FFF2-40B4-BE49-F238E27FC236}">
                <a16:creationId xmlns:a16="http://schemas.microsoft.com/office/drawing/2014/main" id="{419AB1DB-F175-478A-90BC-3ECFAB79BCC5}"/>
              </a:ext>
            </a:extLst>
          </p:cNvPr>
          <p:cNvSpPr/>
          <p:nvPr userDrawn="1"/>
        </p:nvSpPr>
        <p:spPr>
          <a:xfrm>
            <a:off x="9190474" y="4786954"/>
            <a:ext cx="2338321"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Chris Gardner</a:t>
            </a:r>
          </a:p>
          <a:p>
            <a:pPr algn="l"/>
            <a:r>
              <a:rPr lang="en-GB" sz="1600" dirty="0">
                <a:solidFill>
                  <a:schemeClr val="bg1"/>
                </a:solidFill>
                <a:latin typeface="+mj-lt"/>
              </a:rPr>
              <a:t>Consultant</a:t>
            </a:r>
            <a:r>
              <a:rPr lang="en-GB" sz="1600" dirty="0">
                <a:solidFill>
                  <a:schemeClr val="bg1"/>
                </a:solidFill>
              </a:rPr>
              <a:t>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9" name="Rectangle 28">
            <a:extLst>
              <a:ext uri="{FF2B5EF4-FFF2-40B4-BE49-F238E27FC236}">
                <a16:creationId xmlns:a16="http://schemas.microsoft.com/office/drawing/2014/main" id="{B5954188-D5CE-4BF9-A3CF-FB0EAB5EF86C}"/>
              </a:ext>
            </a:extLst>
          </p:cNvPr>
          <p:cNvSpPr/>
          <p:nvPr userDrawn="1"/>
        </p:nvSpPr>
        <p:spPr>
          <a:xfrm>
            <a:off x="6179385" y="4784037"/>
            <a:ext cx="2749570"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Ryan Yates</a:t>
            </a:r>
          </a:p>
          <a:p>
            <a:pPr algn="l"/>
            <a:r>
              <a:rPr lang="en-GB" sz="1600" dirty="0">
                <a:solidFill>
                  <a:schemeClr val="bg1"/>
                </a:solidFill>
                <a:latin typeface="+mj-lt"/>
              </a:rPr>
              <a:t>Consultant</a:t>
            </a:r>
          </a:p>
          <a:p>
            <a:pPr algn="l"/>
            <a:r>
              <a:rPr lang="en-GB" sz="1600" dirty="0">
                <a:solidFill>
                  <a:schemeClr val="bg1"/>
                </a:solidFill>
              </a:rPr>
              <a:t>MBCS</a:t>
            </a:r>
            <a:endParaRPr lang="en-GB" sz="1600" dirty="0">
              <a:solidFill>
                <a:schemeClr val="bg1"/>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59250613-5DD0-4DA8-AF49-A56D77157532}"/>
              </a:ext>
            </a:extLst>
          </p:cNvPr>
          <p:cNvSpPr/>
          <p:nvPr userDrawn="1"/>
        </p:nvSpPr>
        <p:spPr>
          <a:xfrm>
            <a:off x="204614" y="4780426"/>
            <a:ext cx="2820330" cy="140256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Andy Dawson</a:t>
            </a:r>
          </a:p>
          <a:p>
            <a:pPr algn="l"/>
            <a:r>
              <a:rPr lang="en-GB" sz="1600" dirty="0">
                <a:solidFill>
                  <a:schemeClr val="bg1"/>
                </a:solidFill>
                <a:latin typeface="+mj-lt"/>
              </a:rPr>
              <a:t>Chief Information </a:t>
            </a:r>
          </a:p>
          <a:p>
            <a:pPr algn="l"/>
            <a:r>
              <a:rPr lang="en-GB" sz="1600" dirty="0">
                <a:solidFill>
                  <a:schemeClr val="bg1"/>
                </a:solidFill>
                <a:latin typeface="+mj-lt"/>
              </a:rPr>
              <a:t>Officer</a:t>
            </a:r>
          </a:p>
          <a:p>
            <a:pPr algn="l"/>
            <a:r>
              <a:rPr lang="en-GB" sz="1600" dirty="0">
                <a:solidFill>
                  <a:schemeClr val="bg1"/>
                </a:solidFill>
              </a:rPr>
              <a:t>PhD BEng (Hons) </a:t>
            </a:r>
          </a:p>
          <a:p>
            <a:pPr algn="l"/>
            <a:r>
              <a:rPr lang="en-GB" sz="1600" dirty="0">
                <a:solidFill>
                  <a:schemeClr val="bg1"/>
                </a:solidFill>
              </a:rPr>
              <a:t>CEng </a:t>
            </a:r>
            <a:r>
              <a:rPr lang="en-GB" sz="1600" dirty="0" err="1">
                <a:solidFill>
                  <a:schemeClr val="bg1"/>
                </a:solidFill>
              </a:rPr>
              <a:t>MIMechE</a:t>
            </a:r>
            <a:r>
              <a:rPr lang="en-GB" sz="1600" dirty="0">
                <a:solidFill>
                  <a:schemeClr val="bg1"/>
                </a:solidFill>
              </a:rPr>
              <a:t> MCTS</a:t>
            </a:r>
            <a:endParaRPr lang="en-GB" sz="1600" dirty="0">
              <a:solidFill>
                <a:schemeClr val="bg1"/>
              </a:solidFill>
              <a:latin typeface="Segoe" pitchFamily="34" charset="0"/>
              <a:cs typeface="Segoe" pitchFamily="34" charset="0"/>
            </a:endParaRPr>
          </a:p>
        </p:txBody>
      </p:sp>
    </p:spTree>
    <p:extLst>
      <p:ext uri="{BB962C8B-B14F-4D97-AF65-F5344CB8AC3E}">
        <p14:creationId xmlns:p14="http://schemas.microsoft.com/office/powerpoint/2010/main" val="211158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85E158-38A9-47DE-9844-6B47AE3BB3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6" name="Picture 5">
            <a:extLst>
              <a:ext uri="{FF2B5EF4-FFF2-40B4-BE49-F238E27FC236}">
                <a16:creationId xmlns:a16="http://schemas.microsoft.com/office/drawing/2014/main" id="{1FCB0D99-07C2-4B4D-8036-5373F848768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7" name="Picture 6" descr="A picture containing indoor, sitting&#10;&#10;Description generated with high confidence">
            <a:extLst>
              <a:ext uri="{FF2B5EF4-FFF2-40B4-BE49-F238E27FC236}">
                <a16:creationId xmlns:a16="http://schemas.microsoft.com/office/drawing/2014/main" id="{2CA04C04-BEA4-4C73-9891-BF270F3F84D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159531"/>
            <a:ext cx="12191999" cy="4479775"/>
          </a:xfrm>
          <a:prstGeom prst="rect">
            <a:avLst/>
          </a:prstGeom>
        </p:spPr>
      </p:pic>
      <p:pic>
        <p:nvPicPr>
          <p:cNvPr id="3" name="Picture 2">
            <a:extLst>
              <a:ext uri="{FF2B5EF4-FFF2-40B4-BE49-F238E27FC236}">
                <a16:creationId xmlns:a16="http://schemas.microsoft.com/office/drawing/2014/main" id="{0F0AE214-22AC-4BB7-AD37-694D1E6274D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7601" b="7958"/>
          <a:stretch/>
        </p:blipFill>
        <p:spPr>
          <a:xfrm>
            <a:off x="8716177" y="2307884"/>
            <a:ext cx="3475824" cy="4331422"/>
          </a:xfrm>
          <a:prstGeom prst="rect">
            <a:avLst/>
          </a:prstGeom>
        </p:spPr>
      </p:pic>
    </p:spTree>
    <p:extLst>
      <p:ext uri="{BB962C8B-B14F-4D97-AF65-F5344CB8AC3E}">
        <p14:creationId xmlns:p14="http://schemas.microsoft.com/office/powerpoint/2010/main" val="239453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927B104F-2CCA-4851-9DA2-1191CED8F23E}"/>
              </a:ext>
            </a:extLst>
          </p:cNvPr>
          <p:cNvGraphicFramePr>
            <a:graphicFrameLocks noGrp="1"/>
          </p:cNvGraphicFramePr>
          <p:nvPr userDrawn="1">
            <p:extLst>
              <p:ext uri="{D42A27DB-BD31-4B8C-83A1-F6EECF244321}">
                <p14:modId xmlns:p14="http://schemas.microsoft.com/office/powerpoint/2010/main" val="698609013"/>
              </p:ext>
            </p:extLst>
          </p:nvPr>
        </p:nvGraphicFramePr>
        <p:xfrm>
          <a:off x="8147864" y="4368684"/>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0824B60D-3090-4B59-9EA4-5315804D9259}"/>
              </a:ext>
            </a:extLst>
          </p:cNvPr>
          <p:cNvGraphicFramePr>
            <a:graphicFrameLocks noGrp="1"/>
          </p:cNvGraphicFramePr>
          <p:nvPr userDrawn="1">
            <p:extLst>
              <p:ext uri="{D42A27DB-BD31-4B8C-83A1-F6EECF244321}">
                <p14:modId xmlns:p14="http://schemas.microsoft.com/office/powerpoint/2010/main" val="3676139188"/>
              </p:ext>
            </p:extLst>
          </p:nvPr>
        </p:nvGraphicFramePr>
        <p:xfrm>
          <a:off x="103386" y="4361726"/>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E9159C34-81B7-411A-AD89-C834C98A013A}"/>
              </a:ext>
            </a:extLst>
          </p:cNvPr>
          <p:cNvSpPr/>
          <p:nvPr userDrawn="1"/>
        </p:nvSpPr>
        <p:spPr bwMode="auto">
          <a:xfrm>
            <a:off x="8155005" y="3958033"/>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46DD6372-6C0F-4FEC-AEB2-72E69B8F419F}"/>
              </a:ext>
            </a:extLst>
          </p:cNvPr>
          <p:cNvGraphicFramePr>
            <a:graphicFrameLocks noGrp="1"/>
          </p:cNvGraphicFramePr>
          <p:nvPr userDrawn="1">
            <p:extLst>
              <p:ext uri="{D42A27DB-BD31-4B8C-83A1-F6EECF244321}">
                <p14:modId xmlns:p14="http://schemas.microsoft.com/office/powerpoint/2010/main" val="4082921216"/>
              </p:ext>
            </p:extLst>
          </p:nvPr>
        </p:nvGraphicFramePr>
        <p:xfrm>
          <a:off x="83398" y="795596"/>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0E9299FE-CAA6-41B7-B62F-71B2B9DE495E}"/>
              </a:ext>
            </a:extLst>
          </p:cNvPr>
          <p:cNvSpPr/>
          <p:nvPr userDrawn="1"/>
        </p:nvSpPr>
        <p:spPr bwMode="auto">
          <a:xfrm>
            <a:off x="83398" y="407072"/>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A9DC682C-537E-437B-A7CB-54E2875CF3BE}"/>
              </a:ext>
            </a:extLst>
          </p:cNvPr>
          <p:cNvGraphicFramePr>
            <a:graphicFrameLocks noGrp="1"/>
          </p:cNvGraphicFramePr>
          <p:nvPr userDrawn="1">
            <p:extLst>
              <p:ext uri="{D42A27DB-BD31-4B8C-83A1-F6EECF244321}">
                <p14:modId xmlns:p14="http://schemas.microsoft.com/office/powerpoint/2010/main" val="3126436225"/>
              </p:ext>
            </p:extLst>
          </p:nvPr>
        </p:nvGraphicFramePr>
        <p:xfrm>
          <a:off x="8163638" y="779048"/>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87054C5F-FB6B-4074-8062-A549A7E46316}"/>
              </a:ext>
            </a:extLst>
          </p:cNvPr>
          <p:cNvGraphicFramePr>
            <a:graphicFrameLocks noGrp="1"/>
          </p:cNvGraphicFramePr>
          <p:nvPr userDrawn="1">
            <p:extLst>
              <p:ext uri="{D42A27DB-BD31-4B8C-83A1-F6EECF244321}">
                <p14:modId xmlns:p14="http://schemas.microsoft.com/office/powerpoint/2010/main" val="3790467518"/>
              </p:ext>
            </p:extLst>
          </p:nvPr>
        </p:nvGraphicFramePr>
        <p:xfrm>
          <a:off x="4117599" y="4009061"/>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674F256F-9672-456A-AAEA-82EF2C87EE85}"/>
              </a:ext>
            </a:extLst>
          </p:cNvPr>
          <p:cNvSpPr/>
          <p:nvPr userDrawn="1"/>
        </p:nvSpPr>
        <p:spPr bwMode="auto">
          <a:xfrm>
            <a:off x="4128521" y="406746"/>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9D5FB64A-0171-43FE-81BB-DD6C06761040}"/>
              </a:ext>
            </a:extLst>
          </p:cNvPr>
          <p:cNvSpPr/>
          <p:nvPr userDrawn="1"/>
        </p:nvSpPr>
        <p:spPr bwMode="auto">
          <a:xfrm>
            <a:off x="8150386" y="406746"/>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F026490-F772-4A60-A71C-8E849641B5E1}"/>
              </a:ext>
            </a:extLst>
          </p:cNvPr>
          <p:cNvGraphicFramePr>
            <a:graphicFrameLocks noGrp="1"/>
          </p:cNvGraphicFramePr>
          <p:nvPr userDrawn="1">
            <p:extLst>
              <p:ext uri="{D42A27DB-BD31-4B8C-83A1-F6EECF244321}">
                <p14:modId xmlns:p14="http://schemas.microsoft.com/office/powerpoint/2010/main" val="688836632"/>
              </p:ext>
            </p:extLst>
          </p:nvPr>
        </p:nvGraphicFramePr>
        <p:xfrm>
          <a:off x="4125788" y="805826"/>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64B27453-E636-4E56-B9F2-5C9D6AEA1E6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9368" y="4104256"/>
            <a:ext cx="963168" cy="1058953"/>
          </a:xfrm>
          <a:prstGeom prst="rect">
            <a:avLst/>
          </a:prstGeom>
        </p:spPr>
      </p:pic>
      <p:pic>
        <p:nvPicPr>
          <p:cNvPr id="67" name="Picture 66">
            <a:extLst>
              <a:ext uri="{FF2B5EF4-FFF2-40B4-BE49-F238E27FC236}">
                <a16:creationId xmlns:a16="http://schemas.microsoft.com/office/drawing/2014/main" id="{BC083FC6-9DFD-4FF8-926B-DC3B024B52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6091" y="3310766"/>
            <a:ext cx="1791324" cy="447831"/>
          </a:xfrm>
          <a:prstGeom prst="rect">
            <a:avLst/>
          </a:prstGeom>
        </p:spPr>
      </p:pic>
      <p:pic>
        <p:nvPicPr>
          <p:cNvPr id="68" name="Picture 67">
            <a:extLst>
              <a:ext uri="{FF2B5EF4-FFF2-40B4-BE49-F238E27FC236}">
                <a16:creationId xmlns:a16="http://schemas.microsoft.com/office/drawing/2014/main" id="{1256BED3-E066-4176-9D16-315FC49867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5615802" y="5931392"/>
            <a:ext cx="2328983" cy="406406"/>
          </a:xfrm>
          <a:prstGeom prst="rect">
            <a:avLst/>
          </a:prstGeom>
        </p:spPr>
      </p:pic>
      <p:pic>
        <p:nvPicPr>
          <p:cNvPr id="69" name="Picture 68">
            <a:extLst>
              <a:ext uri="{FF2B5EF4-FFF2-40B4-BE49-F238E27FC236}">
                <a16:creationId xmlns:a16="http://schemas.microsoft.com/office/drawing/2014/main" id="{7CC93C7C-2C52-4F64-BBCC-EF75D18913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35488" y="931051"/>
            <a:ext cx="1975047" cy="487023"/>
          </a:xfrm>
          <a:prstGeom prst="rect">
            <a:avLst/>
          </a:prstGeom>
        </p:spPr>
      </p:pic>
      <p:pic>
        <p:nvPicPr>
          <p:cNvPr id="70" name="Picture 69">
            <a:extLst>
              <a:ext uri="{FF2B5EF4-FFF2-40B4-BE49-F238E27FC236}">
                <a16:creationId xmlns:a16="http://schemas.microsoft.com/office/drawing/2014/main" id="{A49DFB84-4F1E-4F66-812C-0C684A725B1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69338" y="4452858"/>
            <a:ext cx="1461035" cy="277412"/>
          </a:xfrm>
          <a:prstGeom prst="rect">
            <a:avLst/>
          </a:prstGeom>
        </p:spPr>
      </p:pic>
      <p:pic>
        <p:nvPicPr>
          <p:cNvPr id="71" name="Picture 70">
            <a:extLst>
              <a:ext uri="{FF2B5EF4-FFF2-40B4-BE49-F238E27FC236}">
                <a16:creationId xmlns:a16="http://schemas.microsoft.com/office/drawing/2014/main" id="{F575F094-665D-4A24-97F5-F60357A70546}"/>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28312" y="4851610"/>
            <a:ext cx="1420013" cy="412042"/>
          </a:xfrm>
          <a:prstGeom prst="rect">
            <a:avLst/>
          </a:prstGeom>
        </p:spPr>
      </p:pic>
      <p:pic>
        <p:nvPicPr>
          <p:cNvPr id="72" name="Picture 71">
            <a:extLst>
              <a:ext uri="{FF2B5EF4-FFF2-40B4-BE49-F238E27FC236}">
                <a16:creationId xmlns:a16="http://schemas.microsoft.com/office/drawing/2014/main" id="{2434087F-F918-44B0-87DD-7E0A094E9788}"/>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20203"/>
          <a:stretch/>
        </p:blipFill>
        <p:spPr>
          <a:xfrm>
            <a:off x="5205450" y="4084369"/>
            <a:ext cx="904111" cy="1106662"/>
          </a:xfrm>
          <a:prstGeom prst="rect">
            <a:avLst/>
          </a:prstGeom>
        </p:spPr>
      </p:pic>
      <p:pic>
        <p:nvPicPr>
          <p:cNvPr id="73" name="Picture 72">
            <a:extLst>
              <a:ext uri="{FF2B5EF4-FFF2-40B4-BE49-F238E27FC236}">
                <a16:creationId xmlns:a16="http://schemas.microsoft.com/office/drawing/2014/main" id="{90569B49-9001-4BAC-ABF6-7D5316BC177D}"/>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985879" y="4031133"/>
            <a:ext cx="1194443" cy="1194443"/>
          </a:xfrm>
          <a:prstGeom prst="rect">
            <a:avLst/>
          </a:prstGeom>
        </p:spPr>
      </p:pic>
      <p:pic>
        <p:nvPicPr>
          <p:cNvPr id="74" name="Picture 73">
            <a:extLst>
              <a:ext uri="{FF2B5EF4-FFF2-40B4-BE49-F238E27FC236}">
                <a16:creationId xmlns:a16="http://schemas.microsoft.com/office/drawing/2014/main" id="{6A5F2C25-F31F-41CF-9293-ACC096542FC9}"/>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6973760" y="1605880"/>
            <a:ext cx="950091" cy="1274142"/>
          </a:xfrm>
          <a:prstGeom prst="rect">
            <a:avLst/>
          </a:prstGeom>
        </p:spPr>
      </p:pic>
      <p:pic>
        <p:nvPicPr>
          <p:cNvPr id="75" name="Picture 74">
            <a:extLst>
              <a:ext uri="{FF2B5EF4-FFF2-40B4-BE49-F238E27FC236}">
                <a16:creationId xmlns:a16="http://schemas.microsoft.com/office/drawing/2014/main" id="{09CB1BEC-84FE-4668-B81C-84C90E6C2248}"/>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18092" y="4072307"/>
            <a:ext cx="1143744" cy="1143744"/>
          </a:xfrm>
          <a:prstGeom prst="rect">
            <a:avLst/>
          </a:prstGeom>
        </p:spPr>
      </p:pic>
      <p:pic>
        <p:nvPicPr>
          <p:cNvPr id="76" name="Picture 75">
            <a:extLst>
              <a:ext uri="{FF2B5EF4-FFF2-40B4-BE49-F238E27FC236}">
                <a16:creationId xmlns:a16="http://schemas.microsoft.com/office/drawing/2014/main" id="{DE34DA14-8A92-4E2D-A135-E1915E09EF7B}"/>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8838" t="6638" r="7290" b="6633"/>
          <a:stretch/>
        </p:blipFill>
        <p:spPr>
          <a:xfrm>
            <a:off x="207934" y="5632335"/>
            <a:ext cx="1025662" cy="705464"/>
          </a:xfrm>
          <a:prstGeom prst="rect">
            <a:avLst/>
          </a:prstGeom>
        </p:spPr>
      </p:pic>
      <p:pic>
        <p:nvPicPr>
          <p:cNvPr id="77" name="Graphic 76">
            <a:extLst>
              <a:ext uri="{FF2B5EF4-FFF2-40B4-BE49-F238E27FC236}">
                <a16:creationId xmlns:a16="http://schemas.microsoft.com/office/drawing/2014/main" id="{3C14C0ED-7A66-437B-93B3-44B942AC3F06}"/>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80116" y="2277558"/>
            <a:ext cx="1846172" cy="550160"/>
          </a:xfrm>
          <a:prstGeom prst="rect">
            <a:avLst/>
          </a:prstGeom>
        </p:spPr>
      </p:pic>
      <p:pic>
        <p:nvPicPr>
          <p:cNvPr id="78" name="Picture 77">
            <a:extLst>
              <a:ext uri="{FF2B5EF4-FFF2-40B4-BE49-F238E27FC236}">
                <a16:creationId xmlns:a16="http://schemas.microsoft.com/office/drawing/2014/main" id="{0DDBD711-F61C-455F-ADAA-0971DCCE3526}"/>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46976" y="5106382"/>
            <a:ext cx="1658207" cy="850227"/>
          </a:xfrm>
          <a:prstGeom prst="rect">
            <a:avLst/>
          </a:prstGeom>
        </p:spPr>
      </p:pic>
      <p:pic>
        <p:nvPicPr>
          <p:cNvPr id="79" name="Picture 78">
            <a:extLst>
              <a:ext uri="{FF2B5EF4-FFF2-40B4-BE49-F238E27FC236}">
                <a16:creationId xmlns:a16="http://schemas.microsoft.com/office/drawing/2014/main" id="{ABDAB2B4-F5F6-47D5-BE33-895FCA767D5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281196" y="981084"/>
            <a:ext cx="1946728" cy="457481"/>
          </a:xfrm>
          <a:prstGeom prst="rect">
            <a:avLst/>
          </a:prstGeom>
        </p:spPr>
      </p:pic>
      <p:pic>
        <p:nvPicPr>
          <p:cNvPr id="80" name="Picture 79">
            <a:extLst>
              <a:ext uri="{FF2B5EF4-FFF2-40B4-BE49-F238E27FC236}">
                <a16:creationId xmlns:a16="http://schemas.microsoft.com/office/drawing/2014/main" id="{9292DD4E-6B16-4913-93FA-3FB99500FAB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276082" y="4962651"/>
            <a:ext cx="1546993" cy="320228"/>
          </a:xfrm>
          <a:prstGeom prst="rect">
            <a:avLst/>
          </a:prstGeom>
        </p:spPr>
      </p:pic>
      <p:pic>
        <p:nvPicPr>
          <p:cNvPr id="81" name="Picture 80">
            <a:extLst>
              <a:ext uri="{FF2B5EF4-FFF2-40B4-BE49-F238E27FC236}">
                <a16:creationId xmlns:a16="http://schemas.microsoft.com/office/drawing/2014/main" id="{800595BC-9469-467A-98F4-409A42E931D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82119" y="5902363"/>
            <a:ext cx="2339894" cy="437506"/>
          </a:xfrm>
          <a:prstGeom prst="rect">
            <a:avLst/>
          </a:prstGeom>
        </p:spPr>
      </p:pic>
      <p:pic>
        <p:nvPicPr>
          <p:cNvPr id="82" name="Picture 81">
            <a:extLst>
              <a:ext uri="{FF2B5EF4-FFF2-40B4-BE49-F238E27FC236}">
                <a16:creationId xmlns:a16="http://schemas.microsoft.com/office/drawing/2014/main" id="{40A04636-EAEF-449B-8CEC-77902D0A1CB8}"/>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338545" y="2049960"/>
            <a:ext cx="1457942" cy="313458"/>
          </a:xfrm>
          <a:prstGeom prst="rect">
            <a:avLst/>
          </a:prstGeom>
        </p:spPr>
      </p:pic>
      <p:pic>
        <p:nvPicPr>
          <p:cNvPr id="83" name="Picture 82">
            <a:extLst>
              <a:ext uri="{FF2B5EF4-FFF2-40B4-BE49-F238E27FC236}">
                <a16:creationId xmlns:a16="http://schemas.microsoft.com/office/drawing/2014/main" id="{A944242B-6712-46FA-B1F8-0DD6DE4D4D82}"/>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456222" y="913860"/>
            <a:ext cx="1477153" cy="617154"/>
          </a:xfrm>
          <a:prstGeom prst="rect">
            <a:avLst/>
          </a:prstGeom>
        </p:spPr>
      </p:pic>
      <p:pic>
        <p:nvPicPr>
          <p:cNvPr id="84" name="Picture 83">
            <a:extLst>
              <a:ext uri="{FF2B5EF4-FFF2-40B4-BE49-F238E27FC236}">
                <a16:creationId xmlns:a16="http://schemas.microsoft.com/office/drawing/2014/main" id="{E586E329-B0D3-4486-91FA-1CE46123F494}"/>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4247759" y="2958334"/>
            <a:ext cx="3685891" cy="481171"/>
          </a:xfrm>
          <a:prstGeom prst="rect">
            <a:avLst/>
          </a:prstGeom>
        </p:spPr>
      </p:pic>
      <p:pic>
        <p:nvPicPr>
          <p:cNvPr id="85" name="Picture 84">
            <a:extLst>
              <a:ext uri="{FF2B5EF4-FFF2-40B4-BE49-F238E27FC236}">
                <a16:creationId xmlns:a16="http://schemas.microsoft.com/office/drawing/2014/main" id="{0836FCDA-232D-4D14-983C-76D0EE972E0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02392" y="925693"/>
            <a:ext cx="1812280" cy="504361"/>
          </a:xfrm>
          <a:prstGeom prst="rect">
            <a:avLst/>
          </a:prstGeom>
        </p:spPr>
      </p:pic>
      <p:pic>
        <p:nvPicPr>
          <p:cNvPr id="86" name="Picture 85">
            <a:extLst>
              <a:ext uri="{FF2B5EF4-FFF2-40B4-BE49-F238E27FC236}">
                <a16:creationId xmlns:a16="http://schemas.microsoft.com/office/drawing/2014/main" id="{597A92F0-D22E-45EC-BB3E-6172AC535AF5}"/>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8280116" y="1561912"/>
            <a:ext cx="2096094" cy="611284"/>
          </a:xfrm>
          <a:prstGeom prst="rect">
            <a:avLst/>
          </a:prstGeom>
        </p:spPr>
      </p:pic>
      <p:pic>
        <p:nvPicPr>
          <p:cNvPr id="87" name="Picture 86">
            <a:extLst>
              <a:ext uri="{FF2B5EF4-FFF2-40B4-BE49-F238E27FC236}">
                <a16:creationId xmlns:a16="http://schemas.microsoft.com/office/drawing/2014/main" id="{5AEB8688-6309-4A13-96C0-C3F6359D063E}"/>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4137140" y="1425487"/>
            <a:ext cx="1729737" cy="811866"/>
          </a:xfrm>
          <a:prstGeom prst="rect">
            <a:avLst/>
          </a:prstGeom>
        </p:spPr>
      </p:pic>
      <p:pic>
        <p:nvPicPr>
          <p:cNvPr id="88" name="Picture 87">
            <a:extLst>
              <a:ext uri="{FF2B5EF4-FFF2-40B4-BE49-F238E27FC236}">
                <a16:creationId xmlns:a16="http://schemas.microsoft.com/office/drawing/2014/main" id="{B4C8506C-885C-44AB-B6B9-DC323FBCC718}"/>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2611388" y="4128134"/>
            <a:ext cx="1304404" cy="1304404"/>
          </a:xfrm>
          <a:prstGeom prst="rect">
            <a:avLst/>
          </a:prstGeom>
        </p:spPr>
      </p:pic>
      <p:pic>
        <p:nvPicPr>
          <p:cNvPr id="89" name="Picture 88">
            <a:extLst>
              <a:ext uri="{FF2B5EF4-FFF2-40B4-BE49-F238E27FC236}">
                <a16:creationId xmlns:a16="http://schemas.microsoft.com/office/drawing/2014/main" id="{1F7B3521-9025-444C-BD35-08910A5F2F3B}"/>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86574" y="3242654"/>
            <a:ext cx="886504" cy="585859"/>
          </a:xfrm>
          <a:prstGeom prst="rect">
            <a:avLst/>
          </a:prstGeom>
        </p:spPr>
      </p:pic>
      <p:pic>
        <p:nvPicPr>
          <p:cNvPr id="90" name="Picture 89">
            <a:extLst>
              <a:ext uri="{FF2B5EF4-FFF2-40B4-BE49-F238E27FC236}">
                <a16:creationId xmlns:a16="http://schemas.microsoft.com/office/drawing/2014/main" id="{B50ED979-6338-478C-91F3-E8D12E3A4AE4}"/>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10385203" y="1560675"/>
            <a:ext cx="1707803" cy="698554"/>
          </a:xfrm>
          <a:prstGeom prst="rect">
            <a:avLst/>
          </a:prstGeom>
        </p:spPr>
      </p:pic>
      <p:pic>
        <p:nvPicPr>
          <p:cNvPr id="91" name="Picture 90">
            <a:extLst>
              <a:ext uri="{FF2B5EF4-FFF2-40B4-BE49-F238E27FC236}">
                <a16:creationId xmlns:a16="http://schemas.microsoft.com/office/drawing/2014/main" id="{5C01D172-3BFB-4981-8BFD-21717E50784C}"/>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257768" y="2520210"/>
            <a:ext cx="2283665" cy="362740"/>
          </a:xfrm>
          <a:prstGeom prst="rect">
            <a:avLst/>
          </a:prstGeom>
        </p:spPr>
      </p:pic>
      <p:pic>
        <p:nvPicPr>
          <p:cNvPr id="92" name="Picture 91">
            <a:extLst>
              <a:ext uri="{FF2B5EF4-FFF2-40B4-BE49-F238E27FC236}">
                <a16:creationId xmlns:a16="http://schemas.microsoft.com/office/drawing/2014/main" id="{BFD1A68A-BB7C-44DA-B9AE-24D9A9DB7BDD}"/>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25133" y="5988973"/>
            <a:ext cx="1434328" cy="363239"/>
          </a:xfrm>
          <a:prstGeom prst="rect">
            <a:avLst/>
          </a:prstGeom>
        </p:spPr>
      </p:pic>
      <p:pic>
        <p:nvPicPr>
          <p:cNvPr id="93" name="Graphic 92">
            <a:extLst>
              <a:ext uri="{FF2B5EF4-FFF2-40B4-BE49-F238E27FC236}">
                <a16:creationId xmlns:a16="http://schemas.microsoft.com/office/drawing/2014/main" id="{F971ABA2-67A9-426F-AAF0-F6819E3EAFD1}"/>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9479" y="5798325"/>
            <a:ext cx="1565994" cy="487024"/>
          </a:xfrm>
          <a:prstGeom prst="rect">
            <a:avLst/>
          </a:prstGeom>
        </p:spPr>
      </p:pic>
      <p:pic>
        <p:nvPicPr>
          <p:cNvPr id="94" name="Picture 93">
            <a:extLst>
              <a:ext uri="{FF2B5EF4-FFF2-40B4-BE49-F238E27FC236}">
                <a16:creationId xmlns:a16="http://schemas.microsoft.com/office/drawing/2014/main" id="{2EB548F1-F028-4F22-883D-B465836137FC}"/>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7914600" y="4368165"/>
            <a:ext cx="2566646" cy="536547"/>
          </a:xfrm>
          <a:prstGeom prst="rect">
            <a:avLst/>
          </a:prstGeom>
        </p:spPr>
      </p:pic>
      <p:pic>
        <p:nvPicPr>
          <p:cNvPr id="95" name="Picture 94">
            <a:extLst>
              <a:ext uri="{FF2B5EF4-FFF2-40B4-BE49-F238E27FC236}">
                <a16:creationId xmlns:a16="http://schemas.microsoft.com/office/drawing/2014/main" id="{513BD73B-BFDC-4477-A142-71E98B34585C}"/>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63507" y="4471685"/>
            <a:ext cx="1696376" cy="538202"/>
          </a:xfrm>
          <a:prstGeom prst="rect">
            <a:avLst/>
          </a:prstGeom>
        </p:spPr>
      </p:pic>
      <p:pic>
        <p:nvPicPr>
          <p:cNvPr id="96" name="Picture 95">
            <a:extLst>
              <a:ext uri="{FF2B5EF4-FFF2-40B4-BE49-F238E27FC236}">
                <a16:creationId xmlns:a16="http://schemas.microsoft.com/office/drawing/2014/main" id="{9C7F2A59-AA7B-4CDC-8789-3022D85E552F}"/>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t="-3713" b="2"/>
          <a:stretch/>
        </p:blipFill>
        <p:spPr>
          <a:xfrm>
            <a:off x="8256437" y="2869711"/>
            <a:ext cx="1244741" cy="874238"/>
          </a:xfrm>
          <a:prstGeom prst="rect">
            <a:avLst/>
          </a:prstGeom>
        </p:spPr>
      </p:pic>
      <p:pic>
        <p:nvPicPr>
          <p:cNvPr id="97" name="Picture 96">
            <a:extLst>
              <a:ext uri="{FF2B5EF4-FFF2-40B4-BE49-F238E27FC236}">
                <a16:creationId xmlns:a16="http://schemas.microsoft.com/office/drawing/2014/main" id="{33B725C8-42B7-4606-B7A7-AF5706E344F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422623" y="868552"/>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DD89BF5-5DF6-45BA-8F14-10B696DEA6FB}"/>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l="8218" t="8767" r="4365" b="9962"/>
          <a:stretch/>
        </p:blipFill>
        <p:spPr>
          <a:xfrm>
            <a:off x="4943470" y="5208605"/>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191E0433-47D0-4345-B76E-DAFB6F788C54}"/>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4242811" y="5218620"/>
            <a:ext cx="655435" cy="655435"/>
          </a:xfrm>
          <a:prstGeom prst="rect">
            <a:avLst/>
          </a:prstGeom>
        </p:spPr>
      </p:pic>
      <p:pic>
        <p:nvPicPr>
          <p:cNvPr id="100" name="Picture 99">
            <a:extLst>
              <a:ext uri="{FF2B5EF4-FFF2-40B4-BE49-F238E27FC236}">
                <a16:creationId xmlns:a16="http://schemas.microsoft.com/office/drawing/2014/main" id="{B2850594-752F-4FD6-8C68-1CB4962816C4}"/>
              </a:ext>
            </a:extLst>
          </p:cNvPr>
          <p:cNvPicPr>
            <a:picLocks noChangeAspect="1"/>
          </p:cNvPicPr>
          <p:nvPr userDrawn="1"/>
        </p:nvPicPr>
        <p:blipFill rotWithShape="1">
          <a:blip r:embed="rId42">
            <a:extLst>
              <a:ext uri="{28A0092B-C50C-407E-A947-70E740481C1C}">
                <a14:useLocalDpi xmlns:a14="http://schemas.microsoft.com/office/drawing/2010/main" val="0"/>
              </a:ext>
            </a:extLst>
          </a:blip>
          <a:srcRect l="33381" r="33295"/>
          <a:stretch/>
        </p:blipFill>
        <p:spPr>
          <a:xfrm>
            <a:off x="6352718" y="5213149"/>
            <a:ext cx="459830" cy="662357"/>
          </a:xfrm>
          <a:prstGeom prst="rect">
            <a:avLst/>
          </a:prstGeom>
        </p:spPr>
      </p:pic>
      <p:pic>
        <p:nvPicPr>
          <p:cNvPr id="101" name="Picture 100">
            <a:extLst>
              <a:ext uri="{FF2B5EF4-FFF2-40B4-BE49-F238E27FC236}">
                <a16:creationId xmlns:a16="http://schemas.microsoft.com/office/drawing/2014/main" id="{E5A5EB2E-C104-4FD2-9623-C4D164D8AF02}"/>
              </a:ext>
            </a:extLst>
          </p:cNvPr>
          <p:cNvPicPr>
            <a:picLocks noChangeAspect="1"/>
          </p:cNvPicPr>
          <p:nvPr userDrawn="1"/>
        </p:nvPicPr>
        <p:blipFill rotWithShape="1">
          <a:blip r:embed="rId43">
            <a:extLst>
              <a:ext uri="{28A0092B-C50C-407E-A947-70E740481C1C}">
                <a14:useLocalDpi xmlns:a14="http://schemas.microsoft.com/office/drawing/2010/main" val="0"/>
              </a:ext>
            </a:extLst>
          </a:blip>
          <a:srcRect l="25939" t="6620" r="26303" b="6512"/>
          <a:stretch/>
        </p:blipFill>
        <p:spPr>
          <a:xfrm>
            <a:off x="198092" y="2464409"/>
            <a:ext cx="2058868" cy="757978"/>
          </a:xfrm>
          <a:prstGeom prst="rect">
            <a:avLst/>
          </a:prstGeom>
        </p:spPr>
      </p:pic>
      <p:pic>
        <p:nvPicPr>
          <p:cNvPr id="102" name="Graphic 101">
            <a:extLst>
              <a:ext uri="{FF2B5EF4-FFF2-40B4-BE49-F238E27FC236}">
                <a16:creationId xmlns:a16="http://schemas.microsoft.com/office/drawing/2014/main" id="{4D8D0B64-73BB-4B8C-8AF3-443E4029606C}"/>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15116" y="5424831"/>
            <a:ext cx="547378" cy="889005"/>
          </a:xfrm>
          <a:prstGeom prst="rect">
            <a:avLst/>
          </a:prstGeom>
        </p:spPr>
      </p:pic>
      <p:pic>
        <p:nvPicPr>
          <p:cNvPr id="103" name="Picture 102">
            <a:extLst>
              <a:ext uri="{FF2B5EF4-FFF2-40B4-BE49-F238E27FC236}">
                <a16:creationId xmlns:a16="http://schemas.microsoft.com/office/drawing/2014/main" id="{BF9B6511-D90A-40BC-BB82-F6657F82B8BF}"/>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407260" y="2351677"/>
            <a:ext cx="1513155" cy="458862"/>
          </a:xfrm>
          <a:prstGeom prst="rect">
            <a:avLst/>
          </a:prstGeom>
        </p:spPr>
      </p:pic>
      <p:pic>
        <p:nvPicPr>
          <p:cNvPr id="104" name="Picture 103">
            <a:extLst>
              <a:ext uri="{FF2B5EF4-FFF2-40B4-BE49-F238E27FC236}">
                <a16:creationId xmlns:a16="http://schemas.microsoft.com/office/drawing/2014/main" id="{0D50D09E-9F93-4B3B-B2AC-4F23554E68A5}"/>
              </a:ext>
            </a:extLst>
          </p:cNvPr>
          <p:cNvPicPr>
            <a:picLocks noChangeAspect="1"/>
          </p:cNvPicPr>
          <p:nvPr userDrawn="1"/>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9637" y="2759766"/>
            <a:ext cx="952400" cy="952400"/>
          </a:xfrm>
          <a:prstGeom prst="rect">
            <a:avLst/>
          </a:prstGeom>
        </p:spPr>
      </p:pic>
      <p:pic>
        <p:nvPicPr>
          <p:cNvPr id="105" name="Picture 104">
            <a:extLst>
              <a:ext uri="{FF2B5EF4-FFF2-40B4-BE49-F238E27FC236}">
                <a16:creationId xmlns:a16="http://schemas.microsoft.com/office/drawing/2014/main" id="{D1B8F747-7038-417F-ABDA-75D3CCB658A1}"/>
              </a:ext>
            </a:extLst>
          </p:cNvPr>
          <p:cNvPicPr>
            <a:picLocks noChangeAspect="1"/>
          </p:cNvPicPr>
          <p:nvPr userDrawn="1"/>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65382" y="5329902"/>
            <a:ext cx="1427556" cy="526361"/>
          </a:xfrm>
          <a:prstGeom prst="rect">
            <a:avLst/>
          </a:prstGeom>
        </p:spPr>
      </p:pic>
      <p:pic>
        <p:nvPicPr>
          <p:cNvPr id="106" name="Picture 105">
            <a:extLst>
              <a:ext uri="{FF2B5EF4-FFF2-40B4-BE49-F238E27FC236}">
                <a16:creationId xmlns:a16="http://schemas.microsoft.com/office/drawing/2014/main" id="{6183D18E-11A7-45D8-BE5A-D997A8EEAC31}"/>
              </a:ext>
            </a:extLst>
          </p:cNvPr>
          <p:cNvPicPr>
            <a:picLocks noChangeAspect="1"/>
          </p:cNvPicPr>
          <p:nvPr userDrawn="1"/>
        </p:nvPicPr>
        <p:blipFill rotWithShape="1">
          <a:blip r:embed="rId51" cstate="print">
            <a:extLst>
              <a:ext uri="{28A0092B-C50C-407E-A947-70E740481C1C}">
                <a14:useLocalDpi xmlns:a14="http://schemas.microsoft.com/office/drawing/2010/main" val="0"/>
              </a:ext>
            </a:extLst>
          </a:blip>
          <a:srcRect t="3824" b="9652"/>
          <a:stretch/>
        </p:blipFill>
        <p:spPr>
          <a:xfrm>
            <a:off x="2531375" y="5208208"/>
            <a:ext cx="1389602" cy="629229"/>
          </a:xfrm>
          <a:prstGeom prst="rect">
            <a:avLst/>
          </a:prstGeom>
        </p:spPr>
      </p:pic>
      <p:pic>
        <p:nvPicPr>
          <p:cNvPr id="107" name="Picture 106">
            <a:extLst>
              <a:ext uri="{FF2B5EF4-FFF2-40B4-BE49-F238E27FC236}">
                <a16:creationId xmlns:a16="http://schemas.microsoft.com/office/drawing/2014/main" id="{AB2863B1-9237-4E1E-889F-AF5E24D9B3C3}"/>
              </a:ext>
            </a:extLst>
          </p:cNvPr>
          <p:cNvPicPr>
            <a:picLocks noChangeAspect="1"/>
          </p:cNvPicPr>
          <p:nvPr userDrawn="1"/>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88146" y="4686856"/>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8A0A2A0F-01AA-4F80-BA0E-C0B451081847}"/>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2185029" y="1511353"/>
            <a:ext cx="1735948" cy="692889"/>
          </a:xfrm>
          <a:prstGeom prst="rect">
            <a:avLst/>
          </a:prstGeom>
        </p:spPr>
      </p:pic>
      <p:pic>
        <p:nvPicPr>
          <p:cNvPr id="109" name="Graphic 108">
            <a:extLst>
              <a:ext uri="{FF2B5EF4-FFF2-40B4-BE49-F238E27FC236}">
                <a16:creationId xmlns:a16="http://schemas.microsoft.com/office/drawing/2014/main" id="{C09D455A-7B3F-4057-B0B9-17FE959954DD}"/>
              </a:ext>
            </a:extLst>
          </p:cNvPr>
          <p:cNvPicPr>
            <a:picLocks noChangeAspect="1"/>
          </p:cNvPicPr>
          <p:nvPr userDrawn="1"/>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93981" y="5301458"/>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12D4DD64-50DF-456D-ADE5-924043DEDD1D}"/>
              </a:ext>
            </a:extLst>
          </p:cNvPr>
          <p:cNvPicPr>
            <a:picLocks noChangeAspect="1"/>
          </p:cNvPicPr>
          <p:nvPr userDrawn="1"/>
        </p:nvPicPr>
        <p:blipFill rotWithShape="1">
          <a:blip r:embed="rId57">
            <a:extLst>
              <a:ext uri="{28A0092B-C50C-407E-A947-70E740481C1C}">
                <a14:useLocalDpi xmlns:a14="http://schemas.microsoft.com/office/drawing/2010/main" val="0"/>
              </a:ext>
            </a:extLst>
          </a:blip>
          <a:srcRect l="12117" t="42174" r="14620" b="42641"/>
          <a:stretch/>
        </p:blipFill>
        <p:spPr>
          <a:xfrm>
            <a:off x="2493647" y="2890602"/>
            <a:ext cx="1443521" cy="299183"/>
          </a:xfrm>
          <a:prstGeom prst="rect">
            <a:avLst/>
          </a:prstGeom>
        </p:spPr>
      </p:pic>
      <p:pic>
        <p:nvPicPr>
          <p:cNvPr id="111" name="Picture 110">
            <a:extLst>
              <a:ext uri="{FF2B5EF4-FFF2-40B4-BE49-F238E27FC236}">
                <a16:creationId xmlns:a16="http://schemas.microsoft.com/office/drawing/2014/main" id="{78FBA357-991E-45E2-84FB-92FF047FB863}"/>
              </a:ext>
            </a:extLst>
          </p:cNvPr>
          <p:cNvPicPr>
            <a:picLocks noChangeAspect="1"/>
          </p:cNvPicPr>
          <p:nvPr userDrawn="1"/>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9984" y="2188606"/>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44C25FBE-D49B-48BA-ACF2-8DE27C9AC1CA}"/>
              </a:ext>
            </a:extLst>
          </p:cNvPr>
          <p:cNvPicPr>
            <a:picLocks noChangeAspect="1"/>
          </p:cNvPicPr>
          <p:nvPr userDrawn="1"/>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70212" y="2544824"/>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11986CF3-B177-4625-B7DF-654B209714CC}"/>
              </a:ext>
            </a:extLst>
          </p:cNvPr>
          <p:cNvPicPr>
            <a:picLocks noChangeAspect="1"/>
          </p:cNvPicPr>
          <p:nvPr userDrawn="1"/>
        </p:nvPicPr>
        <p:blipFill rotWithShape="1">
          <a:blip r:embed="rId62">
            <a:extLst>
              <a:ext uri="{28A0092B-C50C-407E-A947-70E740481C1C}">
                <a14:useLocalDpi xmlns:a14="http://schemas.microsoft.com/office/drawing/2010/main" val="0"/>
              </a:ext>
            </a:extLst>
          </a:blip>
          <a:srcRect l="62304"/>
          <a:stretch/>
        </p:blipFill>
        <p:spPr>
          <a:xfrm>
            <a:off x="198092" y="1505437"/>
            <a:ext cx="1559246" cy="852852"/>
          </a:xfrm>
          <a:prstGeom prst="rect">
            <a:avLst/>
          </a:prstGeom>
        </p:spPr>
      </p:pic>
      <p:pic>
        <p:nvPicPr>
          <p:cNvPr id="114" name="Picture 113">
            <a:extLst>
              <a:ext uri="{FF2B5EF4-FFF2-40B4-BE49-F238E27FC236}">
                <a16:creationId xmlns:a16="http://schemas.microsoft.com/office/drawing/2014/main" id="{09883E9F-A0DA-4ABE-A74E-C315FAC98C3C}"/>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2107691" y="932659"/>
            <a:ext cx="1830352" cy="457588"/>
          </a:xfrm>
          <a:prstGeom prst="rect">
            <a:avLst/>
          </a:prstGeom>
        </p:spPr>
      </p:pic>
      <p:sp>
        <p:nvSpPr>
          <p:cNvPr id="115" name="Rectangle 114">
            <a:extLst>
              <a:ext uri="{FF2B5EF4-FFF2-40B4-BE49-F238E27FC236}">
                <a16:creationId xmlns:a16="http://schemas.microsoft.com/office/drawing/2014/main" id="{DD9ECF13-6310-4118-8E37-BB16F9F9B1C8}"/>
              </a:ext>
            </a:extLst>
          </p:cNvPr>
          <p:cNvSpPr/>
          <p:nvPr userDrawn="1"/>
        </p:nvSpPr>
        <p:spPr bwMode="auto">
          <a:xfrm>
            <a:off x="4120332" y="3623697"/>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98B46ACE-C053-4D67-A2BA-64C3DBC49110}"/>
              </a:ext>
            </a:extLst>
          </p:cNvPr>
          <p:cNvSpPr/>
          <p:nvPr userDrawn="1"/>
        </p:nvSpPr>
        <p:spPr bwMode="auto">
          <a:xfrm>
            <a:off x="99491" y="3964523"/>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00EF669B-3A44-4D71-95A9-F5FA48FA8692}"/>
              </a:ext>
            </a:extLst>
          </p:cNvPr>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198092" y="3328508"/>
            <a:ext cx="841181" cy="437414"/>
          </a:xfrm>
          <a:prstGeom prst="rect">
            <a:avLst/>
          </a:prstGeom>
        </p:spPr>
      </p:pic>
      <p:pic>
        <p:nvPicPr>
          <p:cNvPr id="118" name="Picture 117">
            <a:extLst>
              <a:ext uri="{FF2B5EF4-FFF2-40B4-BE49-F238E27FC236}">
                <a16:creationId xmlns:a16="http://schemas.microsoft.com/office/drawing/2014/main" id="{AA85A25E-6DC0-482F-BB22-B3E3EE5886F1}"/>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35329" y="3190226"/>
            <a:ext cx="1529274" cy="582057"/>
          </a:xfrm>
          <a:prstGeom prst="rect">
            <a:avLst/>
          </a:prstGeom>
        </p:spPr>
      </p:pic>
    </p:spTree>
    <p:extLst>
      <p:ext uri="{BB962C8B-B14F-4D97-AF65-F5344CB8AC3E}">
        <p14:creationId xmlns:p14="http://schemas.microsoft.com/office/powerpoint/2010/main" val="298612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T">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5181376-E2CA-45CD-BF5C-6878805336F4}"/>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27" name="Picture 26">
            <a:extLst>
              <a:ext uri="{FF2B5EF4-FFF2-40B4-BE49-F238E27FC236}">
                <a16:creationId xmlns:a16="http://schemas.microsoft.com/office/drawing/2014/main" id="{03380884-9D2A-4A57-A064-BF06BE8ED1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9EF6533F-C153-4E3C-AE8D-4B50674A0AC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mans face&#10;&#10;Description generated with high confidence">
            <a:extLst>
              <a:ext uri="{FF2B5EF4-FFF2-40B4-BE49-F238E27FC236}">
                <a16:creationId xmlns:a16="http://schemas.microsoft.com/office/drawing/2014/main" id="{2D8E03B5-C044-4D25-997A-AAF159B4DAA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 b="-2064"/>
          <a:stretch/>
        </p:blipFill>
        <p:spPr>
          <a:xfrm>
            <a:off x="7968976" y="1449673"/>
            <a:ext cx="1665213" cy="4388626"/>
          </a:xfrm>
          <a:prstGeom prst="rect">
            <a:avLst/>
          </a:prstGeom>
        </p:spPr>
      </p:pic>
      <p:pic>
        <p:nvPicPr>
          <p:cNvPr id="31" name="Picture 30">
            <a:extLst>
              <a:ext uri="{FF2B5EF4-FFF2-40B4-BE49-F238E27FC236}">
                <a16:creationId xmlns:a16="http://schemas.microsoft.com/office/drawing/2014/main" id="{3DA32DD2-CF3D-4433-AFF0-11F09911BEB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440" r="710"/>
          <a:stretch/>
        </p:blipFill>
        <p:spPr>
          <a:xfrm>
            <a:off x="2449571" y="1440460"/>
            <a:ext cx="2028700" cy="4287814"/>
          </a:xfrm>
          <a:prstGeom prst="rect">
            <a:avLst/>
          </a:prstGeom>
        </p:spPr>
      </p:pic>
      <p:pic>
        <p:nvPicPr>
          <p:cNvPr id="32" name="Picture 31">
            <a:extLst>
              <a:ext uri="{FF2B5EF4-FFF2-40B4-BE49-F238E27FC236}">
                <a16:creationId xmlns:a16="http://schemas.microsoft.com/office/drawing/2014/main" id="{1EC64CBC-0213-4BD6-9429-AB4C944B679D}"/>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794" t="10158" r="18493" b="4292"/>
          <a:stretch/>
        </p:blipFill>
        <p:spPr>
          <a:xfrm>
            <a:off x="5597862" y="1440460"/>
            <a:ext cx="1594007" cy="4287814"/>
          </a:xfrm>
          <a:prstGeom prst="rect">
            <a:avLst/>
          </a:prstGeom>
        </p:spPr>
      </p:pic>
      <p:pic>
        <p:nvPicPr>
          <p:cNvPr id="36" name="Picture 35" descr="A picture containing clothing&#10;&#10;Description generated with very high confidence">
            <a:extLst>
              <a:ext uri="{FF2B5EF4-FFF2-40B4-BE49-F238E27FC236}">
                <a16:creationId xmlns:a16="http://schemas.microsoft.com/office/drawing/2014/main" id="{02A51F34-A892-459E-A826-14E25132546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1233"/>
          <a:stretch/>
        </p:blipFill>
        <p:spPr>
          <a:xfrm>
            <a:off x="842484" y="2518755"/>
            <a:ext cx="2288713" cy="4224925"/>
          </a:xfrm>
          <a:prstGeom prst="rect">
            <a:avLst/>
          </a:prstGeom>
        </p:spPr>
      </p:pic>
      <p:pic>
        <p:nvPicPr>
          <p:cNvPr id="37" name="Picture 36">
            <a:extLst>
              <a:ext uri="{FF2B5EF4-FFF2-40B4-BE49-F238E27FC236}">
                <a16:creationId xmlns:a16="http://schemas.microsoft.com/office/drawing/2014/main" id="{3831113D-A989-4434-8D40-CC5F08E9FB2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817" t="6739" r="18280" b="4356"/>
          <a:stretch/>
        </p:blipFill>
        <p:spPr>
          <a:xfrm>
            <a:off x="9204083" y="2443942"/>
            <a:ext cx="1659268" cy="4347803"/>
          </a:xfrm>
          <a:prstGeom prst="rect">
            <a:avLst/>
          </a:prstGeom>
        </p:spPr>
      </p:pic>
      <p:pic>
        <p:nvPicPr>
          <p:cNvPr id="38" name="Picture 37">
            <a:extLst>
              <a:ext uri="{FF2B5EF4-FFF2-40B4-BE49-F238E27FC236}">
                <a16:creationId xmlns:a16="http://schemas.microsoft.com/office/drawing/2014/main" id="{D2A1DA9F-9EA4-4444-AB60-DFA2486E0D4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57" t="934" r="2233" b="1273"/>
          <a:stretch/>
        </p:blipFill>
        <p:spPr>
          <a:xfrm>
            <a:off x="3516092" y="2369127"/>
            <a:ext cx="2676698" cy="4365773"/>
          </a:xfrm>
          <a:prstGeom prst="rect">
            <a:avLst/>
          </a:prstGeom>
        </p:spPr>
      </p:pic>
      <p:pic>
        <p:nvPicPr>
          <p:cNvPr id="39" name="Picture 38">
            <a:extLst>
              <a:ext uri="{FF2B5EF4-FFF2-40B4-BE49-F238E27FC236}">
                <a16:creationId xmlns:a16="http://schemas.microsoft.com/office/drawing/2014/main" id="{6678A33A-0385-44E6-808C-20A6CB2DEC4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17375" y="5858710"/>
            <a:ext cx="525714" cy="876190"/>
          </a:xfrm>
          <a:prstGeom prst="rect">
            <a:avLst/>
          </a:prstGeom>
          <a:ln w="12700">
            <a:solidFill>
              <a:schemeClr val="bg1"/>
            </a:solidFill>
          </a:ln>
        </p:spPr>
      </p:pic>
      <p:pic>
        <p:nvPicPr>
          <p:cNvPr id="40" name="Picture 39">
            <a:extLst>
              <a:ext uri="{FF2B5EF4-FFF2-40B4-BE49-F238E27FC236}">
                <a16:creationId xmlns:a16="http://schemas.microsoft.com/office/drawing/2014/main" id="{E57E0C33-98F4-4B9E-8371-D0FB7E8CF73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264860" y="5858710"/>
            <a:ext cx="525714" cy="876190"/>
          </a:xfrm>
          <a:prstGeom prst="rect">
            <a:avLst/>
          </a:prstGeom>
          <a:ln w="12700">
            <a:solidFill>
              <a:schemeClr val="bg1"/>
            </a:solidFill>
          </a:ln>
        </p:spPr>
      </p:pic>
      <p:pic>
        <p:nvPicPr>
          <p:cNvPr id="41" name="Picture 40">
            <a:extLst>
              <a:ext uri="{FF2B5EF4-FFF2-40B4-BE49-F238E27FC236}">
                <a16:creationId xmlns:a16="http://schemas.microsoft.com/office/drawing/2014/main" id="{D6717DBC-FD3B-4C54-A800-C6F9188BE224}"/>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3517" t="7158" r="19209" b="4325"/>
          <a:stretch/>
        </p:blipFill>
        <p:spPr>
          <a:xfrm>
            <a:off x="6664152" y="2518755"/>
            <a:ext cx="1960439" cy="4283350"/>
          </a:xfrm>
          <a:prstGeom prst="rect">
            <a:avLst/>
          </a:prstGeom>
        </p:spPr>
      </p:pic>
      <p:pic>
        <p:nvPicPr>
          <p:cNvPr id="42" name="Picture 41">
            <a:extLst>
              <a:ext uri="{FF2B5EF4-FFF2-40B4-BE49-F238E27FC236}">
                <a16:creationId xmlns:a16="http://schemas.microsoft.com/office/drawing/2014/main" id="{87586A2E-7EA4-40C4-84CE-222168413BA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836653" y="5858710"/>
            <a:ext cx="525714" cy="876190"/>
          </a:xfrm>
          <a:prstGeom prst="rect">
            <a:avLst/>
          </a:prstGeom>
          <a:ln w="12700">
            <a:solidFill>
              <a:schemeClr val="bg1"/>
            </a:solidFill>
          </a:ln>
        </p:spPr>
      </p:pic>
      <p:pic>
        <p:nvPicPr>
          <p:cNvPr id="43" name="Picture 42">
            <a:extLst>
              <a:ext uri="{FF2B5EF4-FFF2-40B4-BE49-F238E27FC236}">
                <a16:creationId xmlns:a16="http://schemas.microsoft.com/office/drawing/2014/main" id="{BC747345-EAD1-4987-91A6-F441C7E4A33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269321" y="5867490"/>
            <a:ext cx="525714" cy="876190"/>
          </a:xfrm>
          <a:prstGeom prst="rect">
            <a:avLst/>
          </a:prstGeom>
          <a:ln w="12700">
            <a:solidFill>
              <a:schemeClr val="bg1"/>
            </a:solidFill>
          </a:ln>
        </p:spPr>
      </p:pic>
    </p:spTree>
    <p:extLst>
      <p:ext uri="{BB962C8B-B14F-4D97-AF65-F5344CB8AC3E}">
        <p14:creationId xmlns:p14="http://schemas.microsoft.com/office/powerpoint/2010/main" val="401916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12D9FC-E9C0-44F2-BD63-EC9577006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1191" y="1895649"/>
            <a:ext cx="1587244" cy="4812525"/>
          </a:xfrm>
          <a:prstGeom prst="rect">
            <a:avLst/>
          </a:prstGeom>
        </p:spPr>
      </p:pic>
      <p:pic>
        <p:nvPicPr>
          <p:cNvPr id="16" name="Picture 15">
            <a:extLst>
              <a:ext uri="{FF2B5EF4-FFF2-40B4-BE49-F238E27FC236}">
                <a16:creationId xmlns:a16="http://schemas.microsoft.com/office/drawing/2014/main" id="{4BE1F581-2497-46F1-AC2C-E9FB934F50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5541" y="1901433"/>
            <a:ext cx="1771321" cy="4812525"/>
          </a:xfrm>
          <a:prstGeom prst="rect">
            <a:avLst/>
          </a:prstGeom>
        </p:spPr>
      </p:pic>
      <p:pic>
        <p:nvPicPr>
          <p:cNvPr id="17" name="Picture 16">
            <a:extLst>
              <a:ext uri="{FF2B5EF4-FFF2-40B4-BE49-F238E27FC236}">
                <a16:creationId xmlns:a16="http://schemas.microsoft.com/office/drawing/2014/main" id="{00A1CCE3-9D81-4FD4-8DCD-E241795E74F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27036" y="2023710"/>
            <a:ext cx="1736644" cy="4681941"/>
          </a:xfrm>
          <a:prstGeom prst="rect">
            <a:avLst/>
          </a:prstGeom>
        </p:spPr>
      </p:pic>
      <p:sp>
        <p:nvSpPr>
          <p:cNvPr id="18" name="TextBox 17">
            <a:extLst>
              <a:ext uri="{FF2B5EF4-FFF2-40B4-BE49-F238E27FC236}">
                <a16:creationId xmlns:a16="http://schemas.microsoft.com/office/drawing/2014/main" id="{ECE043E5-C7AB-42A4-9BB9-854272BB5425}"/>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spTree>
    <p:extLst>
      <p:ext uri="{BB962C8B-B14F-4D97-AF65-F5344CB8AC3E}">
        <p14:creationId xmlns:p14="http://schemas.microsoft.com/office/powerpoint/2010/main" val="25566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ment Team">
    <p:bg>
      <p:bgPr>
        <a:solidFill>
          <a:schemeClr val="bg1"/>
        </a:solidFill>
        <a:effectLst/>
      </p:bgPr>
    </p:bg>
    <p:spTree>
      <p:nvGrpSpPr>
        <p:cNvPr id="1" name=""/>
        <p:cNvGrpSpPr/>
        <p:nvPr/>
      </p:nvGrpSpPr>
      <p:grpSpPr>
        <a:xfrm>
          <a:off x="0" y="0"/>
          <a:ext cx="0" cy="0"/>
          <a:chOff x="0" y="0"/>
          <a:chExt cx="0" cy="0"/>
        </a:xfrm>
      </p:grpSpPr>
      <p:pic>
        <p:nvPicPr>
          <p:cNvPr id="38" name="Picture 2" descr="http://www.mhalliday.co.uk/wp/wp-content/uploads/2014/09/mbcs-logo-colour-small.png">
            <a:extLst>
              <a:ext uri="{FF2B5EF4-FFF2-40B4-BE49-F238E27FC236}">
                <a16:creationId xmlns:a16="http://schemas.microsoft.com/office/drawing/2014/main" id="{0776C5ED-87A7-4CB1-A1BC-923410A706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617D3F7D-9F9E-49E5-A683-3254AE5748E6}"/>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15" name="Picture 14">
            <a:extLst>
              <a:ext uri="{FF2B5EF4-FFF2-40B4-BE49-F238E27FC236}">
                <a16:creationId xmlns:a16="http://schemas.microsoft.com/office/drawing/2014/main" id="{B7EFEDA6-F49E-4616-AB16-1EE6FA4EF3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34190" y="1470027"/>
            <a:ext cx="1468882" cy="3942790"/>
          </a:xfrm>
          <a:prstGeom prst="rect">
            <a:avLst/>
          </a:prstGeom>
        </p:spPr>
      </p:pic>
      <p:pic>
        <p:nvPicPr>
          <p:cNvPr id="17" name="Picture 16" descr="A person wearing a suit and tie&#10;&#10;Description generated with very high confidence">
            <a:extLst>
              <a:ext uri="{FF2B5EF4-FFF2-40B4-BE49-F238E27FC236}">
                <a16:creationId xmlns:a16="http://schemas.microsoft.com/office/drawing/2014/main" id="{55BADBF8-7B53-4C8A-8FFD-CAAB41B33D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38645" y="1387366"/>
            <a:ext cx="1383304" cy="4055237"/>
          </a:xfrm>
          <a:prstGeom prst="rect">
            <a:avLst/>
          </a:prstGeom>
        </p:spPr>
      </p:pic>
      <p:pic>
        <p:nvPicPr>
          <p:cNvPr id="18" name="Picture 17">
            <a:extLst>
              <a:ext uri="{FF2B5EF4-FFF2-40B4-BE49-F238E27FC236}">
                <a16:creationId xmlns:a16="http://schemas.microsoft.com/office/drawing/2014/main" id="{15843F47-0A29-441D-9A6D-5A4C7479918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89" r="2387"/>
          <a:stretch/>
        </p:blipFill>
        <p:spPr>
          <a:xfrm>
            <a:off x="9882324" y="1340111"/>
            <a:ext cx="1335403" cy="4055237"/>
          </a:xfrm>
          <a:prstGeom prst="rect">
            <a:avLst/>
          </a:prstGeom>
        </p:spPr>
      </p:pic>
      <p:pic>
        <p:nvPicPr>
          <p:cNvPr id="20" name="Picture 19">
            <a:extLst>
              <a:ext uri="{FF2B5EF4-FFF2-40B4-BE49-F238E27FC236}">
                <a16:creationId xmlns:a16="http://schemas.microsoft.com/office/drawing/2014/main" id="{9426A2C5-52DF-43F5-97EA-49E3B4BAD72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652" t="6102" r="21450" b="5641"/>
          <a:stretch/>
        </p:blipFill>
        <p:spPr>
          <a:xfrm>
            <a:off x="804773" y="1263535"/>
            <a:ext cx="1428071" cy="4149281"/>
          </a:xfrm>
          <a:prstGeom prst="rect">
            <a:avLst/>
          </a:prstGeom>
        </p:spPr>
      </p:pic>
      <p:pic>
        <p:nvPicPr>
          <p:cNvPr id="22" name="Picture 21">
            <a:extLst>
              <a:ext uri="{FF2B5EF4-FFF2-40B4-BE49-F238E27FC236}">
                <a16:creationId xmlns:a16="http://schemas.microsoft.com/office/drawing/2014/main" id="{57F0F5FF-0106-41A3-85D2-325D952D7D6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533435" y="1470026"/>
            <a:ext cx="1409292" cy="3942790"/>
          </a:xfrm>
          <a:prstGeom prst="rect">
            <a:avLst/>
          </a:prstGeom>
        </p:spPr>
      </p:pic>
      <p:pic>
        <p:nvPicPr>
          <p:cNvPr id="23" name="Picture 22">
            <a:extLst>
              <a:ext uri="{FF2B5EF4-FFF2-40B4-BE49-F238E27FC236}">
                <a16:creationId xmlns:a16="http://schemas.microsoft.com/office/drawing/2014/main" id="{798A1DF6-F564-48A9-BD59-6A23B459A30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130859" y="1450233"/>
            <a:ext cx="1636589" cy="3992370"/>
          </a:xfrm>
          <a:prstGeom prst="rect">
            <a:avLst/>
          </a:prstGeom>
        </p:spPr>
      </p:pic>
      <p:pic>
        <p:nvPicPr>
          <p:cNvPr id="24" name="Picture 23">
            <a:extLst>
              <a:ext uri="{FF2B5EF4-FFF2-40B4-BE49-F238E27FC236}">
                <a16:creationId xmlns:a16="http://schemas.microsoft.com/office/drawing/2014/main" id="{72C0566A-9E8F-475B-875D-4F703F2CF96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7348" t="10531" r="20877" b="4550"/>
          <a:stretch/>
        </p:blipFill>
        <p:spPr>
          <a:xfrm>
            <a:off x="3305016" y="2834905"/>
            <a:ext cx="1472802" cy="3992370"/>
          </a:xfrm>
          <a:prstGeom prst="rect">
            <a:avLst/>
          </a:prstGeom>
        </p:spPr>
      </p:pic>
      <p:pic>
        <p:nvPicPr>
          <p:cNvPr id="26" name="Picture 25">
            <a:extLst>
              <a:ext uri="{FF2B5EF4-FFF2-40B4-BE49-F238E27FC236}">
                <a16:creationId xmlns:a16="http://schemas.microsoft.com/office/drawing/2014/main" id="{48387E1B-A506-4EC1-8B46-0C697F740F5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1651" t="7207" r="16714" b="4552"/>
          <a:stretch/>
        </p:blipFill>
        <p:spPr>
          <a:xfrm>
            <a:off x="7097470" y="2681666"/>
            <a:ext cx="1468469" cy="4145609"/>
          </a:xfrm>
          <a:prstGeom prst="rect">
            <a:avLst/>
          </a:prstGeom>
        </p:spPr>
      </p:pic>
      <p:pic>
        <p:nvPicPr>
          <p:cNvPr id="27" name="Picture 26">
            <a:extLst>
              <a:ext uri="{FF2B5EF4-FFF2-40B4-BE49-F238E27FC236}">
                <a16:creationId xmlns:a16="http://schemas.microsoft.com/office/drawing/2014/main" id="{A68473D5-294C-4000-8CBC-61FFFFC0AD86}"/>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8780" y="2634232"/>
            <a:ext cx="1582487" cy="4154030"/>
          </a:xfrm>
          <a:prstGeom prst="rect">
            <a:avLst/>
          </a:prstGeom>
        </p:spPr>
      </p:pic>
      <p:pic>
        <p:nvPicPr>
          <p:cNvPr id="28" name="Picture 27">
            <a:extLst>
              <a:ext uri="{FF2B5EF4-FFF2-40B4-BE49-F238E27FC236}">
                <a16:creationId xmlns:a16="http://schemas.microsoft.com/office/drawing/2014/main" id="{277D4530-EA11-415D-8232-930F5C55F527}"/>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1163" t="9240" r="21047" b="3290"/>
          <a:stretch/>
        </p:blipFill>
        <p:spPr>
          <a:xfrm>
            <a:off x="1681933" y="2651761"/>
            <a:ext cx="1409292" cy="4206239"/>
          </a:xfrm>
          <a:prstGeom prst="rect">
            <a:avLst/>
          </a:prstGeom>
        </p:spPr>
      </p:pic>
      <p:pic>
        <p:nvPicPr>
          <p:cNvPr id="29" name="Picture 28">
            <a:extLst>
              <a:ext uri="{FF2B5EF4-FFF2-40B4-BE49-F238E27FC236}">
                <a16:creationId xmlns:a16="http://schemas.microsoft.com/office/drawing/2014/main" id="{48672286-A80F-406F-800F-108C7B7E39B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3002" t="7865" r="8749" b="5196"/>
          <a:stretch/>
        </p:blipFill>
        <p:spPr>
          <a:xfrm>
            <a:off x="53263" y="2651761"/>
            <a:ext cx="1428072" cy="4206240"/>
          </a:xfrm>
          <a:prstGeom prst="rect">
            <a:avLst/>
          </a:prstGeom>
        </p:spPr>
      </p:pic>
      <p:pic>
        <p:nvPicPr>
          <p:cNvPr id="30" name="Picture 29">
            <a:extLst>
              <a:ext uri="{FF2B5EF4-FFF2-40B4-BE49-F238E27FC236}">
                <a16:creationId xmlns:a16="http://schemas.microsoft.com/office/drawing/2014/main" id="{D3228178-D115-48C2-AA59-D081771223A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591509"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3C9A0EFB-244F-4E8B-ACCA-27907EAAE50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931515" y="2787471"/>
            <a:ext cx="2034259" cy="3992370"/>
          </a:xfrm>
          <a:prstGeom prst="rect">
            <a:avLst/>
          </a:prstGeom>
        </p:spPr>
      </p:pic>
      <p:pic>
        <p:nvPicPr>
          <p:cNvPr id="31" name="Picture 30">
            <a:extLst>
              <a:ext uri="{FF2B5EF4-FFF2-40B4-BE49-F238E27FC236}">
                <a16:creationId xmlns:a16="http://schemas.microsoft.com/office/drawing/2014/main" id="{0DEE4E5D-D141-4BB5-94A3-CFF639D44D11}"/>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772767" y="2710722"/>
            <a:ext cx="1306179" cy="4102199"/>
          </a:xfrm>
          <a:prstGeom prst="rect">
            <a:avLst/>
          </a:prstGeom>
        </p:spPr>
      </p:pic>
    </p:spTree>
    <p:extLst>
      <p:ext uri="{BB962C8B-B14F-4D97-AF65-F5344CB8AC3E}">
        <p14:creationId xmlns:p14="http://schemas.microsoft.com/office/powerpoint/2010/main" val="311611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sultancy Services Team">
    <p:bg>
      <p:bgPr>
        <a:solidFill>
          <a:schemeClr val="bg1"/>
        </a:solidFill>
        <a:effectLst/>
      </p:bgPr>
    </p:bg>
    <p:spTree>
      <p:nvGrpSpPr>
        <p:cNvPr id="1" name=""/>
        <p:cNvGrpSpPr/>
        <p:nvPr/>
      </p:nvGrpSpPr>
      <p:grpSpPr>
        <a:xfrm>
          <a:off x="0" y="0"/>
          <a:ext cx="0" cy="0"/>
          <a:chOff x="0" y="0"/>
          <a:chExt cx="0" cy="0"/>
        </a:xfrm>
      </p:grpSpPr>
      <p:pic>
        <p:nvPicPr>
          <p:cNvPr id="15" name="Picture 4" descr="http://www.gbbuk.com/wp-content/uploads/2012/10/CharteredEngineerC3.png">
            <a:extLst>
              <a:ext uri="{FF2B5EF4-FFF2-40B4-BE49-F238E27FC236}">
                <a16:creationId xmlns:a16="http://schemas.microsoft.com/office/drawing/2014/main" id="{799A18BD-B668-4977-ABCB-0C4B370D568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mhalliday.co.uk/wp/wp-content/uploads/2014/09/mbcs-logo-colour-small.png">
            <a:extLst>
              <a:ext uri="{FF2B5EF4-FFF2-40B4-BE49-F238E27FC236}">
                <a16:creationId xmlns:a16="http://schemas.microsoft.com/office/drawing/2014/main" id="{F970B55D-75D4-449D-B355-737A4277472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FC205FB-A323-4A41-8D98-CF55F23C8ED0}"/>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11" name="Picture 10">
            <a:extLst>
              <a:ext uri="{FF2B5EF4-FFF2-40B4-BE49-F238E27FC236}">
                <a16:creationId xmlns:a16="http://schemas.microsoft.com/office/drawing/2014/main" id="{3EE87021-67B4-4D49-84FA-A2305E7B50A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58" t="9328" r="20582" b="5301"/>
          <a:stretch/>
        </p:blipFill>
        <p:spPr>
          <a:xfrm>
            <a:off x="6220040" y="1837112"/>
            <a:ext cx="1782252" cy="4897629"/>
          </a:xfrm>
          <a:prstGeom prst="rect">
            <a:avLst/>
          </a:prstGeom>
        </p:spPr>
      </p:pic>
      <p:pic>
        <p:nvPicPr>
          <p:cNvPr id="12" name="Picture 11" descr="A picture containing clothing&#10;&#10;Description generated with very high confidence">
            <a:extLst>
              <a:ext uri="{FF2B5EF4-FFF2-40B4-BE49-F238E27FC236}">
                <a16:creationId xmlns:a16="http://schemas.microsoft.com/office/drawing/2014/main" id="{B3EBE884-7B9C-46A8-9FA8-3DDC666A1A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80067" y="1768895"/>
            <a:ext cx="2691895" cy="4907949"/>
          </a:xfrm>
          <a:prstGeom prst="rect">
            <a:avLst/>
          </a:prstGeom>
        </p:spPr>
      </p:pic>
      <p:pic>
        <p:nvPicPr>
          <p:cNvPr id="14" name="Picture 13">
            <a:extLst>
              <a:ext uri="{FF2B5EF4-FFF2-40B4-BE49-F238E27FC236}">
                <a16:creationId xmlns:a16="http://schemas.microsoft.com/office/drawing/2014/main" id="{7DCB4081-416F-4533-A5E8-A3C75EA0BC5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09957" y="5805491"/>
            <a:ext cx="525714" cy="876190"/>
          </a:xfrm>
          <a:prstGeom prst="rect">
            <a:avLst/>
          </a:prstGeom>
          <a:ln w="12700">
            <a:solidFill>
              <a:schemeClr val="bg1"/>
            </a:solidFill>
          </a:ln>
        </p:spPr>
      </p:pic>
      <p:pic>
        <p:nvPicPr>
          <p:cNvPr id="18" name="Picture 17">
            <a:extLst>
              <a:ext uri="{FF2B5EF4-FFF2-40B4-BE49-F238E27FC236}">
                <a16:creationId xmlns:a16="http://schemas.microsoft.com/office/drawing/2014/main" id="{AFF551BA-F9DD-4B9B-8096-DF7DAA1A0DE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353038" y="1837112"/>
            <a:ext cx="1782252" cy="4897629"/>
          </a:xfrm>
          <a:prstGeom prst="rect">
            <a:avLst/>
          </a:prstGeom>
        </p:spPr>
      </p:pic>
      <p:pic>
        <p:nvPicPr>
          <p:cNvPr id="24" name="Picture 23" descr="A close up of a mask&#10;&#10;Description generated with high confidence">
            <a:extLst>
              <a:ext uri="{FF2B5EF4-FFF2-40B4-BE49-F238E27FC236}">
                <a16:creationId xmlns:a16="http://schemas.microsoft.com/office/drawing/2014/main" id="{6CD7FD4F-EFEB-4717-B9D5-FE8FAEBB442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83848" y="1837111"/>
            <a:ext cx="1682917" cy="4897629"/>
          </a:xfrm>
          <a:prstGeom prst="rect">
            <a:avLst/>
          </a:prstGeom>
        </p:spPr>
      </p:pic>
      <p:pic>
        <p:nvPicPr>
          <p:cNvPr id="25" name="Picture 24">
            <a:extLst>
              <a:ext uri="{FF2B5EF4-FFF2-40B4-BE49-F238E27FC236}">
                <a16:creationId xmlns:a16="http://schemas.microsoft.com/office/drawing/2014/main" id="{E2C0C667-D913-4197-8C3A-C96F9E4E69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582879"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8BE076B3-10EA-4192-A3F0-6B8534E5984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97716" y="5800654"/>
            <a:ext cx="525714" cy="876190"/>
          </a:xfrm>
          <a:prstGeom prst="rect">
            <a:avLst/>
          </a:prstGeom>
          <a:ln w="12700">
            <a:solidFill>
              <a:schemeClr val="bg1"/>
            </a:solidFill>
          </a:ln>
        </p:spPr>
      </p:pic>
    </p:spTree>
    <p:extLst>
      <p:ext uri="{BB962C8B-B14F-4D97-AF65-F5344CB8AC3E}">
        <p14:creationId xmlns:p14="http://schemas.microsoft.com/office/powerpoint/2010/main" val="383862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upport Engineering Tes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5A48BF-BB33-4A26-A651-3A17AFF9A8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16" name="Picture 15">
            <a:extLst>
              <a:ext uri="{FF2B5EF4-FFF2-40B4-BE49-F238E27FC236}">
                <a16:creationId xmlns:a16="http://schemas.microsoft.com/office/drawing/2014/main" id="{248C7925-3446-458A-9583-FE2161786A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26" name="Picture 25">
            <a:extLst>
              <a:ext uri="{FF2B5EF4-FFF2-40B4-BE49-F238E27FC236}">
                <a16:creationId xmlns:a16="http://schemas.microsoft.com/office/drawing/2014/main" id="{4C471423-A3BF-4C92-9D98-A33AB77532B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27" name="Picture 26">
            <a:extLst>
              <a:ext uri="{FF2B5EF4-FFF2-40B4-BE49-F238E27FC236}">
                <a16:creationId xmlns:a16="http://schemas.microsoft.com/office/drawing/2014/main" id="{800C0BFD-614F-4266-A83F-00926151B6E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8D36FD85-3C95-4052-843E-61BC6656399B}"/>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BA9073C-35BF-4832-A9CA-D2DB9D01DFA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30" name="TextBox 29">
            <a:extLst>
              <a:ext uri="{FF2B5EF4-FFF2-40B4-BE49-F238E27FC236}">
                <a16:creationId xmlns:a16="http://schemas.microsoft.com/office/drawing/2014/main" id="{5FCB6D00-459C-4FC8-90A0-AF529DC3E67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3" name="Picture 12" descr="A close up of a mans face&#10;&#10;Description generated with high confidence">
            <a:extLst>
              <a:ext uri="{FF2B5EF4-FFF2-40B4-BE49-F238E27FC236}">
                <a16:creationId xmlns:a16="http://schemas.microsoft.com/office/drawing/2014/main" id="{7789530F-5846-4028-A6C9-4898ABBC6024}"/>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14" name="Picture 13">
            <a:extLst>
              <a:ext uri="{FF2B5EF4-FFF2-40B4-BE49-F238E27FC236}">
                <a16:creationId xmlns:a16="http://schemas.microsoft.com/office/drawing/2014/main" id="{65A5C79B-3489-4B8C-BB53-BC54E56AF79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5785" t="6860" r="19770" b="4252"/>
          <a:stretch/>
        </p:blipFill>
        <p:spPr>
          <a:xfrm>
            <a:off x="380480" y="1865819"/>
            <a:ext cx="1788001" cy="4863040"/>
          </a:xfrm>
          <a:prstGeom prst="rect">
            <a:avLst/>
          </a:prstGeom>
        </p:spPr>
      </p:pic>
      <p:pic>
        <p:nvPicPr>
          <p:cNvPr id="15" name="Picture 14">
            <a:extLst>
              <a:ext uri="{FF2B5EF4-FFF2-40B4-BE49-F238E27FC236}">
                <a16:creationId xmlns:a16="http://schemas.microsoft.com/office/drawing/2014/main" id="{A4FE737B-BCB3-4661-8E77-C46C3EAE241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30769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 Office 365">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01CD5A0-D459-4585-8795-D4C00976ECA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54C0487C-B445-47BF-8B6F-02975D3B8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618"/>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6F963C0-2C1A-4D1B-9D74-6B3AF4288EE8}"/>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0F106E4E-B771-4321-8217-E4D5B1C4DA4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85694044"/>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sign and IT Teams">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8FA947-B534-4519-91F5-32745FE079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75315" y="1321324"/>
            <a:ext cx="2854006" cy="5627808"/>
          </a:xfrm>
          <a:prstGeom prst="rect">
            <a:avLst/>
          </a:prstGeom>
        </p:spPr>
      </p:pic>
      <p:pic>
        <p:nvPicPr>
          <p:cNvPr id="21" name="Picture 20">
            <a:extLst>
              <a:ext uri="{FF2B5EF4-FFF2-40B4-BE49-F238E27FC236}">
                <a16:creationId xmlns:a16="http://schemas.microsoft.com/office/drawing/2014/main" id="{5A52E40C-36B1-4F86-AB41-F5293281250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033" r="15420"/>
          <a:stretch/>
        </p:blipFill>
        <p:spPr>
          <a:xfrm>
            <a:off x="8707411" y="1597371"/>
            <a:ext cx="2528126" cy="5370811"/>
          </a:xfrm>
          <a:prstGeom prst="rect">
            <a:avLst/>
          </a:prstGeom>
        </p:spPr>
      </p:pic>
      <p:pic>
        <p:nvPicPr>
          <p:cNvPr id="24" name="Picture 23" descr="A person wearing glasses&#10;&#10;Description generated with high confidence">
            <a:extLst>
              <a:ext uri="{FF2B5EF4-FFF2-40B4-BE49-F238E27FC236}">
                <a16:creationId xmlns:a16="http://schemas.microsoft.com/office/drawing/2014/main" id="{C16C3D21-7EE6-442B-87FF-A9E0A06147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02408" y="1868564"/>
            <a:ext cx="1689415" cy="4906061"/>
          </a:xfrm>
          <a:prstGeom prst="rect">
            <a:avLst/>
          </a:prstGeom>
        </p:spPr>
      </p:pic>
      <p:sp>
        <p:nvSpPr>
          <p:cNvPr id="14" name="TextBox 13">
            <a:extLst>
              <a:ext uri="{FF2B5EF4-FFF2-40B4-BE49-F238E27FC236}">
                <a16:creationId xmlns:a16="http://schemas.microsoft.com/office/drawing/2014/main" id="{877AD894-4B0A-4952-A6F3-F572306D25D8}"/>
              </a:ext>
            </a:extLst>
          </p:cNvPr>
          <p:cNvSpPr txBox="1"/>
          <p:nvPr userDrawn="1"/>
        </p:nvSpPr>
        <p:spPr>
          <a:xfrm>
            <a:off x="516693" y="678996"/>
            <a:ext cx="5357014" cy="769441"/>
          </a:xfrm>
          <a:prstGeom prst="rect">
            <a:avLst/>
          </a:prstGeom>
          <a:noFill/>
        </p:spPr>
        <p:txBody>
          <a:bodyPr wrap="square" rtlCol="0">
            <a:spAutoFit/>
          </a:bodyPr>
          <a:lstStyle/>
          <a:p>
            <a:pPr algn="ctr"/>
            <a:r>
              <a:rPr lang="en-US" sz="4400">
                <a:solidFill>
                  <a:srgbClr val="21B9EC"/>
                </a:solidFill>
                <a:latin typeface="+mj-lt"/>
              </a:rPr>
              <a:t>Creative Design</a:t>
            </a:r>
            <a:endParaRPr lang="en-GB" sz="4400">
              <a:solidFill>
                <a:srgbClr val="21B9EC"/>
              </a:solidFill>
              <a:latin typeface="+mj-lt"/>
            </a:endParaRPr>
          </a:p>
        </p:txBody>
      </p:sp>
      <p:sp>
        <p:nvSpPr>
          <p:cNvPr id="15" name="TextBox 14">
            <a:extLst>
              <a:ext uri="{FF2B5EF4-FFF2-40B4-BE49-F238E27FC236}">
                <a16:creationId xmlns:a16="http://schemas.microsoft.com/office/drawing/2014/main" id="{D6DCB257-A8BF-45DA-8859-46A6F2BD6797}"/>
              </a:ext>
            </a:extLst>
          </p:cNvPr>
          <p:cNvSpPr txBox="1"/>
          <p:nvPr userDrawn="1"/>
        </p:nvSpPr>
        <p:spPr>
          <a:xfrm>
            <a:off x="7599623" y="678997"/>
            <a:ext cx="2804068"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pic>
        <p:nvPicPr>
          <p:cNvPr id="25" name="Picture 24">
            <a:extLst>
              <a:ext uri="{FF2B5EF4-FFF2-40B4-BE49-F238E27FC236}">
                <a16:creationId xmlns:a16="http://schemas.microsoft.com/office/drawing/2014/main" id="{4509E682-B1D1-44A4-922D-D8051E5146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63878" y="5810328"/>
            <a:ext cx="525714" cy="876190"/>
          </a:xfrm>
          <a:prstGeom prst="rect">
            <a:avLst/>
          </a:prstGeom>
          <a:ln w="12700">
            <a:solidFill>
              <a:schemeClr val="bg1"/>
            </a:solidFill>
          </a:ln>
        </p:spPr>
      </p:pic>
      <p:pic>
        <p:nvPicPr>
          <p:cNvPr id="3" name="Picture 2">
            <a:extLst>
              <a:ext uri="{FF2B5EF4-FFF2-40B4-BE49-F238E27FC236}">
                <a16:creationId xmlns:a16="http://schemas.microsoft.com/office/drawing/2014/main" id="{60D0F283-089C-49EB-85B3-0ED09F08F4C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101127" y="1497747"/>
            <a:ext cx="3994873" cy="5647693"/>
          </a:xfrm>
          <a:prstGeom prst="rect">
            <a:avLst/>
          </a:prstGeom>
        </p:spPr>
      </p:pic>
    </p:spTree>
    <p:extLst>
      <p:ext uri="{BB962C8B-B14F-4D97-AF65-F5344CB8AC3E}">
        <p14:creationId xmlns:p14="http://schemas.microsoft.com/office/powerpoint/2010/main" val="361860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6100"/>
            <a:ext cx="10515600" cy="5747124"/>
          </a:xfrm>
          <a:prstGeom prst="rect">
            <a:avLst/>
          </a:prstGeom>
        </p:spPr>
        <p:txBody>
          <a:bodyPr anchor="ctr">
            <a:normAutofit/>
          </a:bodyPr>
          <a:lstStyle>
            <a:lvl1pPr>
              <a:lnSpc>
                <a:spcPct val="125000"/>
              </a:lnSpc>
              <a:defRPr sz="44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23999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 shot of a video game&#10;&#10;Description generated with high confidence">
            <a:extLst>
              <a:ext uri="{FF2B5EF4-FFF2-40B4-BE49-F238E27FC236}">
                <a16:creationId xmlns:a16="http://schemas.microsoft.com/office/drawing/2014/main" id="{C06428B4-A13D-4C53-847F-E8E0DE721A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385"/>
          <a:stretch/>
        </p:blipFill>
        <p:spPr>
          <a:xfrm>
            <a:off x="0" y="3110753"/>
            <a:ext cx="12192000" cy="3514164"/>
          </a:xfrm>
          <a:prstGeom prst="rect">
            <a:avLst/>
          </a:prstGeom>
        </p:spPr>
      </p:pic>
      <p:sp>
        <p:nvSpPr>
          <p:cNvPr id="14" name="Title 1">
            <a:extLst>
              <a:ext uri="{FF2B5EF4-FFF2-40B4-BE49-F238E27FC236}">
                <a16:creationId xmlns:a16="http://schemas.microsoft.com/office/drawing/2014/main" id="{3E607E9D-F2D5-4E4A-A958-DBC569F40154}"/>
              </a:ext>
            </a:extLst>
          </p:cNvPr>
          <p:cNvSpPr>
            <a:spLocks noGrp="1"/>
          </p:cNvSpPr>
          <p:nvPr>
            <p:ph type="title" hasCustomPrompt="1"/>
          </p:nvPr>
        </p:nvSpPr>
        <p:spPr>
          <a:xfrm>
            <a:off x="838200" y="555812"/>
            <a:ext cx="10515600" cy="3504452"/>
          </a:xfrm>
          <a:prstGeom prst="rect">
            <a:avLst/>
          </a:prstGeom>
        </p:spPr>
        <p:txBody>
          <a:bodyPr anchor="ctr">
            <a:normAutofit/>
          </a:bodyPr>
          <a:lstStyle>
            <a:lvl1pPr>
              <a:lnSpc>
                <a:spcPct val="125000"/>
              </a:lnSpc>
              <a:defRPr sz="4400">
                <a:solidFill>
                  <a:schemeClr val="bg1"/>
                </a:solidFill>
              </a:defRPr>
            </a:lvl1pPr>
          </a:lstStyle>
          <a:p>
            <a:r>
              <a:rPr lang="en-US" dirty="0"/>
              <a:t>Click to edit Agenda</a:t>
            </a:r>
            <a:endParaRPr lang="en-GB" dirty="0"/>
          </a:p>
        </p:txBody>
      </p:sp>
    </p:spTree>
    <p:extLst>
      <p:ext uri="{BB962C8B-B14F-4D97-AF65-F5344CB8AC3E}">
        <p14:creationId xmlns:p14="http://schemas.microsoft.com/office/powerpoint/2010/main" val="264776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0642F9-9403-4943-96D1-52A2A22818F6}"/>
              </a:ext>
            </a:extLst>
          </p:cNvPr>
          <p:cNvSpPr>
            <a:spLocks noGrp="1"/>
          </p:cNvSpPr>
          <p:nvPr>
            <p:ph type="title"/>
          </p:nvPr>
        </p:nvSpPr>
        <p:spPr>
          <a:xfrm>
            <a:off x="1559859" y="2141208"/>
            <a:ext cx="9054353" cy="1946697"/>
          </a:xfrm>
          <a:prstGeom prst="rect">
            <a:avLst/>
          </a:prstGeom>
        </p:spPr>
        <p:txBody>
          <a:bodyPr anchor="ctr">
            <a:normAutofit/>
          </a:bodyPr>
          <a:lstStyle>
            <a:lvl1pPr algn="ctr">
              <a:defRPr sz="4400">
                <a:solidFill>
                  <a:srgbClr val="404040"/>
                </a:solidFill>
              </a:defRPr>
            </a:lvl1pPr>
          </a:lstStyle>
          <a:p>
            <a:r>
              <a:rPr lang="en-US" dirty="0"/>
              <a:t>Click to edit Master title style</a:t>
            </a:r>
            <a:endParaRPr lang="en-GB" dirty="0"/>
          </a:p>
        </p:txBody>
      </p:sp>
      <p:sp>
        <p:nvSpPr>
          <p:cNvPr id="5" name="Text Placeholder 2">
            <a:extLst>
              <a:ext uri="{FF2B5EF4-FFF2-40B4-BE49-F238E27FC236}">
                <a16:creationId xmlns:a16="http://schemas.microsoft.com/office/drawing/2014/main" id="{8C078E42-1FAB-4120-BE37-D87EC4289828}"/>
              </a:ext>
            </a:extLst>
          </p:cNvPr>
          <p:cNvSpPr>
            <a:spLocks noGrp="1"/>
          </p:cNvSpPr>
          <p:nvPr>
            <p:ph type="body" idx="1" hasCustomPrompt="1"/>
          </p:nvPr>
        </p:nvSpPr>
        <p:spPr>
          <a:xfrm>
            <a:off x="1559859" y="4285978"/>
            <a:ext cx="9054353" cy="560696"/>
          </a:xfrm>
          <a:prstGeom prst="rect">
            <a:avLst/>
          </a:prstGeom>
        </p:spPr>
        <p:txBody>
          <a:bodyPr>
            <a:normAutofit/>
          </a:bodyPr>
          <a:lstStyle>
            <a:lvl1pPr marL="0" indent="0" algn="ctr">
              <a:buNone/>
              <a:defRPr sz="3200" i="1" baseline="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6" name="TextBox 5">
            <a:extLst>
              <a:ext uri="{FF2B5EF4-FFF2-40B4-BE49-F238E27FC236}">
                <a16:creationId xmlns:a16="http://schemas.microsoft.com/office/drawing/2014/main" id="{C24F5B03-E710-4670-85A7-B7DFDD83229B}"/>
              </a:ext>
            </a:extLst>
          </p:cNvPr>
          <p:cNvSpPr txBox="1"/>
          <p:nvPr userDrawn="1"/>
        </p:nvSpPr>
        <p:spPr>
          <a:xfrm>
            <a:off x="653934" y="1769377"/>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
        <p:nvSpPr>
          <p:cNvPr id="7" name="TextBox 6">
            <a:extLst>
              <a:ext uri="{FF2B5EF4-FFF2-40B4-BE49-F238E27FC236}">
                <a16:creationId xmlns:a16="http://schemas.microsoft.com/office/drawing/2014/main" id="{5F370A25-06B1-4183-80DD-2234671A6187}"/>
              </a:ext>
            </a:extLst>
          </p:cNvPr>
          <p:cNvSpPr txBox="1"/>
          <p:nvPr userDrawn="1"/>
        </p:nvSpPr>
        <p:spPr>
          <a:xfrm rot="10800000">
            <a:off x="10327370" y="2348663"/>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9942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 shot of a video game&#10;&#10;Description generated with high confidence">
            <a:extLst>
              <a:ext uri="{FF2B5EF4-FFF2-40B4-BE49-F238E27FC236}">
                <a16:creationId xmlns:a16="http://schemas.microsoft.com/office/drawing/2014/main" id="{C06428B4-A13D-4C53-847F-E8E0DE721A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0312"/>
          <a:stretch/>
        </p:blipFill>
        <p:spPr>
          <a:xfrm>
            <a:off x="0" y="3164479"/>
            <a:ext cx="12192000" cy="3460437"/>
          </a:xfrm>
          <a:prstGeom prst="rect">
            <a:avLst/>
          </a:prstGeom>
        </p:spPr>
      </p:pic>
      <p:sp>
        <p:nvSpPr>
          <p:cNvPr id="10" name="Title 1">
            <a:extLst>
              <a:ext uri="{FF2B5EF4-FFF2-40B4-BE49-F238E27FC236}">
                <a16:creationId xmlns:a16="http://schemas.microsoft.com/office/drawing/2014/main" id="{596F72CE-91E5-4B36-8EFE-B2346C7BE3C6}"/>
              </a:ext>
            </a:extLst>
          </p:cNvPr>
          <p:cNvSpPr>
            <a:spLocks noGrp="1"/>
          </p:cNvSpPr>
          <p:nvPr userDrawn="1">
            <p:ph type="title"/>
          </p:nvPr>
        </p:nvSpPr>
        <p:spPr>
          <a:xfrm>
            <a:off x="1559859" y="814431"/>
            <a:ext cx="9054353" cy="1946697"/>
          </a:xfrm>
          <a:prstGeom prst="rect">
            <a:avLst/>
          </a:prstGeom>
        </p:spPr>
        <p:txBody>
          <a:bodyPr anchor="ctr">
            <a:normAutofit/>
          </a:bodyPr>
          <a:lstStyle>
            <a:lvl1pPr algn="ctr">
              <a:defRPr sz="44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B90F2D10-0255-4C9D-829D-414BFD35DA6B}"/>
              </a:ext>
            </a:extLst>
          </p:cNvPr>
          <p:cNvSpPr>
            <a:spLocks noGrp="1"/>
          </p:cNvSpPr>
          <p:nvPr userDrawn="1">
            <p:ph type="body" idx="1" hasCustomPrompt="1"/>
          </p:nvPr>
        </p:nvSpPr>
        <p:spPr>
          <a:xfrm>
            <a:off x="1559859" y="2959201"/>
            <a:ext cx="9054353" cy="560696"/>
          </a:xfrm>
          <a:prstGeom prst="rect">
            <a:avLst/>
          </a:prstGeom>
        </p:spPr>
        <p:txBody>
          <a:bodyPr>
            <a:normAutofit/>
          </a:bodyPr>
          <a:lstStyle>
            <a:lvl1pPr marL="0" indent="0" algn="ctr">
              <a:buNone/>
              <a:defRPr sz="3200" i="1"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7" name="TextBox 6">
            <a:extLst>
              <a:ext uri="{FF2B5EF4-FFF2-40B4-BE49-F238E27FC236}">
                <a16:creationId xmlns:a16="http://schemas.microsoft.com/office/drawing/2014/main" id="{8C0DFB7D-4777-49A0-8AD5-1A4157601731}"/>
              </a:ext>
            </a:extLst>
          </p:cNvPr>
          <p:cNvSpPr txBox="1"/>
          <p:nvPr userDrawn="1"/>
        </p:nvSpPr>
        <p:spPr>
          <a:xfrm>
            <a:off x="653934" y="442600"/>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0275768E-4B40-49CD-8136-A5BC01BAEDE8}"/>
              </a:ext>
            </a:extLst>
          </p:cNvPr>
          <p:cNvSpPr txBox="1"/>
          <p:nvPr userDrawn="1"/>
        </p:nvSpPr>
        <p:spPr>
          <a:xfrm rot="10800000">
            <a:off x="10327370" y="1021886"/>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334824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0"/>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838200" y="2063750"/>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2063750"/>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84200"/>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839788" y="190023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724150"/>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0023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724150"/>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65150"/>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097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 SharePoint">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C388F2-450D-4957-92B4-5D3C45AF3D1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CA76DF90-2252-4620-BE92-523BBB9E4F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951"/>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ADA3D20F-4B8A-44DD-9C4D-15EDC33308C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3CB03AAB-F6C3-4820-AB9F-B23A2F879883}"/>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36025612"/>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593725"/>
            <a:ext cx="105156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838200" y="20542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93725"/>
            <a:ext cx="2628900"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5937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 are hirin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B203EA4-B77F-4029-A828-90F558EA9DEF}"/>
              </a:ext>
            </a:extLst>
          </p:cNvPr>
          <p:cNvSpPr>
            <a:spLocks noGrp="1"/>
          </p:cNvSpPr>
          <p:nvPr>
            <p:ph idx="1" hasCustomPrompt="1"/>
          </p:nvPr>
        </p:nvSpPr>
        <p:spPr>
          <a:xfrm>
            <a:off x="838200" y="1812175"/>
            <a:ext cx="10515600" cy="1072341"/>
          </a:xfrm>
          <a:prstGeom prst="rect">
            <a:avLst/>
          </a:prstGeom>
        </p:spPr>
        <p:txBody>
          <a:bodyPr/>
          <a:lstStyle>
            <a:lvl1pPr marL="0" indent="0">
              <a:buNone/>
              <a:defRPr>
                <a:latin typeface="+mj-lt"/>
                <a:cs typeface="Segoe UI" panose="020B0502040204020203" pitchFamily="34" charset="0"/>
              </a:defRPr>
            </a:lvl1pPr>
          </a:lstStyle>
          <a:p>
            <a:pPr lvl="0"/>
            <a:r>
              <a:rPr lang="en-US"/>
              <a:t>Interested in a career at Black Marble?</a:t>
            </a:r>
          </a:p>
          <a:p>
            <a:pPr lvl="0"/>
            <a:r>
              <a:rPr lang="en-US"/>
              <a:t>Do you thrive on a challenge?</a:t>
            </a:r>
          </a:p>
        </p:txBody>
      </p:sp>
      <p:sp>
        <p:nvSpPr>
          <p:cNvPr id="11" name="Title 1">
            <a:extLst>
              <a:ext uri="{FF2B5EF4-FFF2-40B4-BE49-F238E27FC236}">
                <a16:creationId xmlns:a16="http://schemas.microsoft.com/office/drawing/2014/main" id="{A1E960F0-4ACB-4BF9-B4E8-630BAADA1303}"/>
              </a:ext>
            </a:extLst>
          </p:cNvPr>
          <p:cNvSpPr txBox="1">
            <a:spLocks/>
          </p:cNvSpPr>
          <p:nvPr userDrawn="1"/>
        </p:nvSpPr>
        <p:spPr>
          <a:xfrm>
            <a:off x="847724" y="583334"/>
            <a:ext cx="10506075" cy="1137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US"/>
              <a:t>We are recruiting!</a:t>
            </a:r>
            <a:endParaRPr lang="en-GB"/>
          </a:p>
        </p:txBody>
      </p:sp>
      <p:sp>
        <p:nvSpPr>
          <p:cNvPr id="2" name="Rectangle 1">
            <a:extLst>
              <a:ext uri="{FF2B5EF4-FFF2-40B4-BE49-F238E27FC236}">
                <a16:creationId xmlns:a16="http://schemas.microsoft.com/office/drawing/2014/main" id="{883A057D-95FD-46D9-BC5E-3DFD04D8F928}"/>
              </a:ext>
            </a:extLst>
          </p:cNvPr>
          <p:cNvSpPr/>
          <p:nvPr userDrawn="1"/>
        </p:nvSpPr>
        <p:spPr>
          <a:xfrm>
            <a:off x="838199" y="2975956"/>
            <a:ext cx="10515599" cy="830997"/>
          </a:xfrm>
          <a:prstGeom prst="rect">
            <a:avLst/>
          </a:prstGeom>
        </p:spPr>
        <p:txBody>
          <a:bodyPr wrap="square">
            <a:spAutoFit/>
          </a:bodyPr>
          <a:lstStyle/>
          <a:p>
            <a:pPr lvl="0"/>
            <a:r>
              <a:rPr lang="en-US" sz="2400"/>
              <a:t>If you think you could add value to our team;</a:t>
            </a:r>
          </a:p>
          <a:p>
            <a:pPr lvl="0"/>
            <a:r>
              <a:rPr lang="en-US" sz="2400"/>
              <a:t>Please email your CV and covering letter to:</a:t>
            </a:r>
          </a:p>
        </p:txBody>
      </p:sp>
      <p:sp>
        <p:nvSpPr>
          <p:cNvPr id="13" name="TextBox 12">
            <a:extLst>
              <a:ext uri="{FF2B5EF4-FFF2-40B4-BE49-F238E27FC236}">
                <a16:creationId xmlns:a16="http://schemas.microsoft.com/office/drawing/2014/main" id="{20E404D4-B3AB-4D21-93EA-7959E13A3266}"/>
              </a:ext>
            </a:extLst>
          </p:cNvPr>
          <p:cNvSpPr txBox="1"/>
          <p:nvPr userDrawn="1"/>
        </p:nvSpPr>
        <p:spPr>
          <a:xfrm>
            <a:off x="1508792" y="4068703"/>
            <a:ext cx="259077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hr@blackmarble.com</a:t>
            </a:r>
          </a:p>
        </p:txBody>
      </p:sp>
      <p:pic>
        <p:nvPicPr>
          <p:cNvPr id="14" name="Picture 13">
            <a:extLst>
              <a:ext uri="{FF2B5EF4-FFF2-40B4-BE49-F238E27FC236}">
                <a16:creationId xmlns:a16="http://schemas.microsoft.com/office/drawing/2014/main" id="{234E239D-3B8A-443C-BC0A-FE56A2F6B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919" y="4007031"/>
            <a:ext cx="525927" cy="525927"/>
          </a:xfrm>
          <a:prstGeom prst="rect">
            <a:avLst/>
          </a:prstGeom>
        </p:spPr>
      </p:pic>
    </p:spTree>
    <p:extLst>
      <p:ext uri="{BB962C8B-B14F-4D97-AF65-F5344CB8AC3E}">
        <p14:creationId xmlns:p14="http://schemas.microsoft.com/office/powerpoint/2010/main" val="341894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95861" y="3586300"/>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5861" y="5020172"/>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195861" y="1386515"/>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50976" y="4236734"/>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95861" y="2104299"/>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95861" y="2882282"/>
            <a:ext cx="1538342" cy="432201"/>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6449" y="586464"/>
            <a:ext cx="1881313" cy="65855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20835" t="-1379"/>
          <a:stretch/>
        </p:blipFill>
        <p:spPr>
          <a:xfrm>
            <a:off x="1747231" y="5698179"/>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t="-1379" r="79165"/>
          <a:stretch/>
        </p:blipFill>
        <p:spPr>
          <a:xfrm>
            <a:off x="1168565" y="5725475"/>
            <a:ext cx="420658" cy="511705"/>
          </a:xfrm>
          <a:prstGeom prst="rect">
            <a:avLst/>
          </a:prstGeom>
        </p:spPr>
      </p:pic>
      <p:pic>
        <p:nvPicPr>
          <p:cNvPr id="15" name="Picture 14">
            <a:extLst>
              <a:ext uri="{FF2B5EF4-FFF2-40B4-BE49-F238E27FC236}">
                <a16:creationId xmlns:a16="http://schemas.microsoft.com/office/drawing/2014/main" id="{52009265-F8B0-4C89-8536-C06CACC97C1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513252" y="3837753"/>
            <a:ext cx="4352925" cy="1362075"/>
          </a:xfrm>
          <a:prstGeom prst="rect">
            <a:avLst/>
          </a:prstGeom>
        </p:spPr>
      </p:pic>
      <p:pic>
        <p:nvPicPr>
          <p:cNvPr id="19" name="Picture 18">
            <a:extLst>
              <a:ext uri="{FF2B5EF4-FFF2-40B4-BE49-F238E27FC236}">
                <a16:creationId xmlns:a16="http://schemas.microsoft.com/office/drawing/2014/main" id="{3B3C2C34-C330-4955-8D17-5EEBD8076999}"/>
              </a:ext>
            </a:extLst>
          </p:cNvPr>
          <p:cNvPicPr/>
          <p:nvPr userDrawn="1"/>
        </p:nvPicPr>
        <p:blipFill>
          <a:blip r:embed="rId11">
            <a:extLst>
              <a:ext uri="{28A0092B-C50C-407E-A947-70E740481C1C}">
                <a14:useLocalDpi xmlns:a14="http://schemas.microsoft.com/office/drawing/2010/main" val="0"/>
              </a:ext>
            </a:extLst>
          </a:blip>
          <a:stretch>
            <a:fillRect/>
          </a:stretch>
        </p:blipFill>
        <p:spPr>
          <a:xfrm>
            <a:off x="7702114" y="1664408"/>
            <a:ext cx="3084946" cy="1391888"/>
          </a:xfrm>
          <a:prstGeom prst="rect">
            <a:avLst/>
          </a:prstGeom>
        </p:spPr>
      </p:pic>
    </p:spTree>
    <p:extLst>
      <p:ext uri="{BB962C8B-B14F-4D97-AF65-F5344CB8AC3E}">
        <p14:creationId xmlns:p14="http://schemas.microsoft.com/office/powerpoint/2010/main" val="57867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230F95-288E-44FD-8EDB-F414597163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21127"/>
            <a:ext cx="4352925" cy="1362075"/>
          </a:xfrm>
          <a:prstGeom prst="rect">
            <a:avLst/>
          </a:prstGeom>
        </p:spPr>
      </p:pic>
      <p:pic>
        <p:nvPicPr>
          <p:cNvPr id="18" name="Picture 17">
            <a:extLst>
              <a:ext uri="{FF2B5EF4-FFF2-40B4-BE49-F238E27FC236}">
                <a16:creationId xmlns:a16="http://schemas.microsoft.com/office/drawing/2014/main" id="{E07F0D8A-AFB2-40E9-A740-A4DF72C93CB4}"/>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47782"/>
            <a:ext cx="3084946" cy="1391888"/>
          </a:xfrm>
          <a:prstGeom prst="rect">
            <a:avLst/>
          </a:prstGeom>
        </p:spPr>
      </p:pic>
      <p:grpSp>
        <p:nvGrpSpPr>
          <p:cNvPr id="3" name="Group 2">
            <a:extLst>
              <a:ext uri="{FF2B5EF4-FFF2-40B4-BE49-F238E27FC236}">
                <a16:creationId xmlns:a16="http://schemas.microsoft.com/office/drawing/2014/main" id="{D3AFBFB1-5CAF-4917-AFD5-3CBC80BC3D57}"/>
              </a:ext>
            </a:extLst>
          </p:cNvPr>
          <p:cNvGrpSpPr/>
          <p:nvPr userDrawn="1"/>
        </p:nvGrpSpPr>
        <p:grpSpPr>
          <a:xfrm>
            <a:off x="1291641" y="1521525"/>
            <a:ext cx="3499690" cy="3890817"/>
            <a:chOff x="1291641" y="1263831"/>
            <a:chExt cx="3499690" cy="3890817"/>
          </a:xfrm>
        </p:grpSpPr>
        <p:grpSp>
          <p:nvGrpSpPr>
            <p:cNvPr id="2" name="Group 1">
              <a:extLst>
                <a:ext uri="{FF2B5EF4-FFF2-40B4-BE49-F238E27FC236}">
                  <a16:creationId xmlns:a16="http://schemas.microsoft.com/office/drawing/2014/main" id="{C438DFBC-9CEE-4BA5-A4AE-265C3775E896}"/>
                </a:ext>
              </a:extLst>
            </p:cNvPr>
            <p:cNvGrpSpPr/>
            <p:nvPr userDrawn="1"/>
          </p:nvGrpSpPr>
          <p:grpSpPr>
            <a:xfrm>
              <a:off x="1891178" y="1325503"/>
              <a:ext cx="2900153" cy="3780370"/>
              <a:chOff x="2165754" y="1342129"/>
              <a:chExt cx="2900153" cy="3780370"/>
            </a:xfrm>
          </p:grpSpPr>
          <p:sp>
            <p:nvSpPr>
              <p:cNvPr id="26" name="TextBox 25"/>
              <p:cNvSpPr txBox="1"/>
              <p:nvPr userDrawn="1"/>
            </p:nvSpPr>
            <p:spPr>
              <a:xfrm>
                <a:off x="2165754" y="1342129"/>
                <a:ext cx="290015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sales@blackmarble.com</a:t>
                </a:r>
              </a:p>
            </p:txBody>
          </p:sp>
          <p:sp>
            <p:nvSpPr>
              <p:cNvPr id="27" name="TextBox 26"/>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28" name="TextBox 27"/>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29" name="TextBox 28"/>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0" name="TextBox 29"/>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40" name="Picture 39">
              <a:extLst>
                <a:ext uri="{FF2B5EF4-FFF2-40B4-BE49-F238E27FC236}">
                  <a16:creationId xmlns:a16="http://schemas.microsoft.com/office/drawing/2014/main" id="{1571EB59-9EA3-445F-B9FB-6CAFCCEA65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41" name="Picture 40" descr="A picture containing vector graphics&#10;&#10;Description generated with high confidence">
              <a:extLst>
                <a:ext uri="{FF2B5EF4-FFF2-40B4-BE49-F238E27FC236}">
                  <a16:creationId xmlns:a16="http://schemas.microsoft.com/office/drawing/2014/main" id="{964CB87B-38F7-4EC0-85D0-3189C70EED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42" name="Picture 41">
              <a:extLst>
                <a:ext uri="{FF2B5EF4-FFF2-40B4-BE49-F238E27FC236}">
                  <a16:creationId xmlns:a16="http://schemas.microsoft.com/office/drawing/2014/main" id="{731B3303-060D-4427-9767-CF5C67349C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9305" y="1263831"/>
              <a:ext cx="525927" cy="525927"/>
            </a:xfrm>
            <a:prstGeom prst="rect">
              <a:avLst/>
            </a:prstGeom>
          </p:spPr>
        </p:pic>
        <p:pic>
          <p:nvPicPr>
            <p:cNvPr id="43" name="Picture 42">
              <a:extLst>
                <a:ext uri="{FF2B5EF4-FFF2-40B4-BE49-F238E27FC236}">
                  <a16:creationId xmlns:a16="http://schemas.microsoft.com/office/drawing/2014/main" id="{34DBED80-87C0-4596-984D-E93AB7FB83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44" name="Picture 43">
              <a:extLst>
                <a:ext uri="{FF2B5EF4-FFF2-40B4-BE49-F238E27FC236}">
                  <a16:creationId xmlns:a16="http://schemas.microsoft.com/office/drawing/2014/main" id="{B5CCE034-0251-4837-8F69-75C04DBE145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spTree>
    <p:extLst>
      <p:ext uri="{BB962C8B-B14F-4D97-AF65-F5344CB8AC3E}">
        <p14:creationId xmlns:p14="http://schemas.microsoft.com/office/powerpoint/2010/main" val="86773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6F5A7D6-08CE-4B85-8F98-35C6D3C10C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37752"/>
            <a:ext cx="4352925" cy="1362075"/>
          </a:xfrm>
          <a:prstGeom prst="rect">
            <a:avLst/>
          </a:prstGeom>
        </p:spPr>
      </p:pic>
      <p:pic>
        <p:nvPicPr>
          <p:cNvPr id="16" name="Picture 15">
            <a:extLst>
              <a:ext uri="{FF2B5EF4-FFF2-40B4-BE49-F238E27FC236}">
                <a16:creationId xmlns:a16="http://schemas.microsoft.com/office/drawing/2014/main" id="{B8AC7E1C-4D2B-408C-B533-FD954BC786F1}"/>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64407"/>
            <a:ext cx="3084946" cy="1391888"/>
          </a:xfrm>
          <a:prstGeom prst="rect">
            <a:avLst/>
          </a:prstGeom>
        </p:spPr>
      </p:pic>
      <p:grpSp>
        <p:nvGrpSpPr>
          <p:cNvPr id="28" name="Group 27">
            <a:extLst>
              <a:ext uri="{FF2B5EF4-FFF2-40B4-BE49-F238E27FC236}">
                <a16:creationId xmlns:a16="http://schemas.microsoft.com/office/drawing/2014/main" id="{807134C1-5624-46CB-A533-667427C3E0BC}"/>
              </a:ext>
            </a:extLst>
          </p:cNvPr>
          <p:cNvGrpSpPr/>
          <p:nvPr userDrawn="1"/>
        </p:nvGrpSpPr>
        <p:grpSpPr>
          <a:xfrm>
            <a:off x="1291641" y="1599822"/>
            <a:ext cx="3494881" cy="3829145"/>
            <a:chOff x="1291641" y="1325503"/>
            <a:chExt cx="3494881" cy="3829145"/>
          </a:xfrm>
        </p:grpSpPr>
        <p:grpSp>
          <p:nvGrpSpPr>
            <p:cNvPr id="29" name="Group 28">
              <a:extLst>
                <a:ext uri="{FF2B5EF4-FFF2-40B4-BE49-F238E27FC236}">
                  <a16:creationId xmlns:a16="http://schemas.microsoft.com/office/drawing/2014/main" id="{598468A7-9434-442F-B94E-6F06A15E2DBC}"/>
                </a:ext>
              </a:extLst>
            </p:cNvPr>
            <p:cNvGrpSpPr/>
            <p:nvPr userDrawn="1"/>
          </p:nvGrpSpPr>
          <p:grpSpPr>
            <a:xfrm>
              <a:off x="1891178" y="1325503"/>
              <a:ext cx="2895344" cy="3780370"/>
              <a:chOff x="2165754" y="1342129"/>
              <a:chExt cx="2895344" cy="3780370"/>
            </a:xfrm>
          </p:grpSpPr>
          <p:sp>
            <p:nvSpPr>
              <p:cNvPr id="35" name="TextBox 34">
                <a:extLst>
                  <a:ext uri="{FF2B5EF4-FFF2-40B4-BE49-F238E27FC236}">
                    <a16:creationId xmlns:a16="http://schemas.microsoft.com/office/drawing/2014/main" id="{1F56D64A-F51C-4057-B711-1B779E4EBF68}"/>
                  </a:ext>
                </a:extLst>
              </p:cNvPr>
              <p:cNvSpPr txBox="1"/>
              <p:nvPr userDrawn="1"/>
            </p:nvSpPr>
            <p:spPr>
              <a:xfrm>
                <a:off x="2165754" y="1342129"/>
                <a:ext cx="289534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Blogs.blackmarble.co.uk</a:t>
                </a:r>
              </a:p>
            </p:txBody>
          </p:sp>
          <p:sp>
            <p:nvSpPr>
              <p:cNvPr id="36" name="TextBox 35">
                <a:extLst>
                  <a:ext uri="{FF2B5EF4-FFF2-40B4-BE49-F238E27FC236}">
                    <a16:creationId xmlns:a16="http://schemas.microsoft.com/office/drawing/2014/main" id="{B3517E42-4C3C-4BF9-B31F-5BD0C2E46F78}"/>
                  </a:ext>
                </a:extLst>
              </p:cNvPr>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37" name="TextBox 36">
                <a:extLst>
                  <a:ext uri="{FF2B5EF4-FFF2-40B4-BE49-F238E27FC236}">
                    <a16:creationId xmlns:a16="http://schemas.microsoft.com/office/drawing/2014/main" id="{A4E35C6B-A570-48C8-A9BE-21926AADC4CE}"/>
                  </a:ext>
                </a:extLst>
              </p:cNvPr>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D60F35EA-31B9-4433-8F12-E06007AB9DE3}"/>
                  </a:ext>
                </a:extLst>
              </p:cNvPr>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9" name="TextBox 38">
                <a:extLst>
                  <a:ext uri="{FF2B5EF4-FFF2-40B4-BE49-F238E27FC236}">
                    <a16:creationId xmlns:a16="http://schemas.microsoft.com/office/drawing/2014/main" id="{A9BA172A-8640-4969-B89E-7835F64EBA53}"/>
                  </a:ext>
                </a:extLst>
              </p:cNvPr>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30" name="Picture 29">
              <a:extLst>
                <a:ext uri="{FF2B5EF4-FFF2-40B4-BE49-F238E27FC236}">
                  <a16:creationId xmlns:a16="http://schemas.microsoft.com/office/drawing/2014/main" id="{31EFD5AC-2748-455D-B5F5-E13CAFA93F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31" name="Picture 30" descr="A picture containing vector graphics&#10;&#10;Description generated with high confidence">
              <a:extLst>
                <a:ext uri="{FF2B5EF4-FFF2-40B4-BE49-F238E27FC236}">
                  <a16:creationId xmlns:a16="http://schemas.microsoft.com/office/drawing/2014/main" id="{F313EFEC-6FF6-4774-9AEC-553A43D0687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33" name="Picture 32">
              <a:extLst>
                <a:ext uri="{FF2B5EF4-FFF2-40B4-BE49-F238E27FC236}">
                  <a16:creationId xmlns:a16="http://schemas.microsoft.com/office/drawing/2014/main" id="{B028C6D3-28D5-4C73-9FF4-320AEA969E8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34" name="Picture 33">
              <a:extLst>
                <a:ext uri="{FF2B5EF4-FFF2-40B4-BE49-F238E27FC236}">
                  <a16:creationId xmlns:a16="http://schemas.microsoft.com/office/drawing/2014/main" id="{A1A521D7-E4FD-4F9B-9AA4-F49B4DB2E61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pic>
        <p:nvPicPr>
          <p:cNvPr id="40" name="Picture 39">
            <a:extLst>
              <a:ext uri="{FF2B5EF4-FFF2-40B4-BE49-F238E27FC236}">
                <a16:creationId xmlns:a16="http://schemas.microsoft.com/office/drawing/2014/main" id="{795C1222-D877-469B-9916-9B99B22202C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1" y="1538150"/>
            <a:ext cx="525927" cy="525927"/>
          </a:xfrm>
          <a:prstGeom prst="rect">
            <a:avLst/>
          </a:prstGeom>
        </p:spPr>
      </p:pic>
    </p:spTree>
    <p:extLst>
      <p:ext uri="{BB962C8B-B14F-4D97-AF65-F5344CB8AC3E}">
        <p14:creationId xmlns:p14="http://schemas.microsoft.com/office/powerpoint/2010/main" val="139222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16101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99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435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6935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 On-Prem vs Onlin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F0A05A-2A1B-4AC8-B503-B40344BAF07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448F01FA-87DE-4E88-8407-2CB44C2E1A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
          <a:stretch/>
        </p:blipFill>
        <p:spPr>
          <a:xfrm>
            <a:off x="0" y="0"/>
            <a:ext cx="12192000" cy="576984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1DD21785-DD8B-4E04-BAC2-C7C39D64C8E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5B31B2BB-E1DB-4B28-AC8A-980E43492F2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20766866"/>
      </p:ext>
    </p:extLst>
  </p:cSld>
  <p:clrMapOvr>
    <a:masterClrMapping/>
  </p:clrMapOvr>
  <p:transition spd="slow">
    <p:push dir="u"/>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92028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516165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 Public Secto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9EFE2E8-53B7-4E77-BD6B-E7240C696A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AAF2660-02A2-4CED-845C-F542FD487B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8196"/>
            <a:ext cx="12192000" cy="57975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39D9291F-9CCB-4B5D-B7B1-5EA4FA49204D}"/>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C9B9800E-82DE-4AB1-ABB8-158987514B37}"/>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257385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4D11EE-E7AA-46F3-A48B-96D86DF5FB91}"/>
              </a:ext>
            </a:extLst>
          </p:cNvPr>
          <p:cNvSpPr/>
          <p:nvPr userDrawn="1"/>
        </p:nvSpPr>
        <p:spPr>
          <a:xfrm>
            <a:off x="0" y="1"/>
            <a:ext cx="12192000" cy="230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7E1AAA1-27FC-4F26-BB5F-0FD0A859033F}"/>
              </a:ext>
            </a:extLst>
          </p:cNvPr>
          <p:cNvSpPr txBox="1"/>
          <p:nvPr userDrawn="1"/>
        </p:nvSpPr>
        <p:spPr>
          <a:xfrm>
            <a:off x="728749" y="-36860"/>
            <a:ext cx="2161309"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+44 1274 300 175</a:t>
            </a:r>
          </a:p>
        </p:txBody>
      </p:sp>
      <p:sp>
        <p:nvSpPr>
          <p:cNvPr id="13" name="TextBox 12">
            <a:extLst>
              <a:ext uri="{FF2B5EF4-FFF2-40B4-BE49-F238E27FC236}">
                <a16:creationId xmlns:a16="http://schemas.microsoft.com/office/drawing/2014/main" id="{198D2433-DC18-403F-BB27-9C944A390E15}"/>
              </a:ext>
            </a:extLst>
          </p:cNvPr>
          <p:cNvSpPr txBox="1"/>
          <p:nvPr userDrawn="1"/>
        </p:nvSpPr>
        <p:spPr>
          <a:xfrm>
            <a:off x="9235438" y="-45825"/>
            <a:ext cx="2161310"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blackmarble.com</a:t>
            </a:r>
          </a:p>
        </p:txBody>
      </p:sp>
      <p:sp>
        <p:nvSpPr>
          <p:cNvPr id="8" name="Rectangle 7">
            <a:extLst>
              <a:ext uri="{FF2B5EF4-FFF2-40B4-BE49-F238E27FC236}">
                <a16:creationId xmlns:a16="http://schemas.microsoft.com/office/drawing/2014/main" id="{13D072D3-C1B7-4E1C-B3B8-0ECFC80969D3}"/>
              </a:ext>
            </a:extLst>
          </p:cNvPr>
          <p:cNvSpPr/>
          <p:nvPr userDrawn="1"/>
        </p:nvSpPr>
        <p:spPr>
          <a:xfrm>
            <a:off x="0" y="6627813"/>
            <a:ext cx="12192000" cy="230187"/>
          </a:xfrm>
          <a:prstGeom prst="rect">
            <a:avLst/>
          </a:prstGeom>
          <a:solidFill>
            <a:srgbClr val="1F8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650" r:id="rId3"/>
    <p:sldLayoutId id="2147483740" r:id="rId4"/>
    <p:sldLayoutId id="2147483741" r:id="rId5"/>
    <p:sldLayoutId id="2147483743" r:id="rId6"/>
    <p:sldLayoutId id="2147483742" r:id="rId7"/>
    <p:sldLayoutId id="2147483744" r:id="rId8"/>
    <p:sldLayoutId id="2147483745" r:id="rId9"/>
    <p:sldLayoutId id="2147483746" r:id="rId10"/>
    <p:sldLayoutId id="2147483765" r:id="rId11"/>
    <p:sldLayoutId id="2147483748" r:id="rId12"/>
    <p:sldLayoutId id="2147483747" r:id="rId13"/>
    <p:sldLayoutId id="2147483752" r:id="rId14"/>
    <p:sldLayoutId id="2147483766" r:id="rId15"/>
    <p:sldLayoutId id="2147483753" r:id="rId16"/>
    <p:sldLayoutId id="2147483767" r:id="rId17"/>
    <p:sldLayoutId id="2147483754" r:id="rId18"/>
    <p:sldLayoutId id="2147483755" r:id="rId19"/>
    <p:sldLayoutId id="2147483756" r:id="rId20"/>
    <p:sldLayoutId id="2147483757" r:id="rId21"/>
    <p:sldLayoutId id="2147483758" r:id="rId22"/>
    <p:sldLayoutId id="2147483782" r:id="rId23"/>
    <p:sldLayoutId id="2147483781" r:id="rId24"/>
    <p:sldLayoutId id="2147483759" r:id="rId25"/>
    <p:sldLayoutId id="2147483760" r:id="rId26"/>
    <p:sldLayoutId id="2147483761" r:id="rId27"/>
    <p:sldLayoutId id="2147483763" r:id="rId28"/>
    <p:sldLayoutId id="2147483762" r:id="rId29"/>
    <p:sldLayoutId id="2147483750" r:id="rId30"/>
    <p:sldLayoutId id="2147483751" r:id="rId31"/>
    <p:sldLayoutId id="2147483660" r:id="rId32"/>
    <p:sldLayoutId id="2147483736" r:id="rId33"/>
    <p:sldLayoutId id="2147483737" r:id="rId34"/>
    <p:sldLayoutId id="2147483738" r:id="rId35"/>
    <p:sldLayoutId id="2147483684" r:id="rId36"/>
    <p:sldLayoutId id="2147483769" r:id="rId37"/>
    <p:sldLayoutId id="2147483697" r:id="rId38"/>
    <p:sldLayoutId id="2147483725" r:id="rId39"/>
    <p:sldLayoutId id="2147483726" r:id="rId40"/>
    <p:sldLayoutId id="2147483768" r:id="rId41"/>
    <p:sldLayoutId id="2147483700" r:id="rId42"/>
    <p:sldLayoutId id="2147483731" r:id="rId43"/>
    <p:sldLayoutId id="2147483699" r:id="rId44"/>
    <p:sldLayoutId id="2147483701" r:id="rId45"/>
    <p:sldLayoutId id="2147483717" r:id="rId46"/>
    <p:sldLayoutId id="2147483710" r:id="rId47"/>
    <p:sldLayoutId id="2147483714" r:id="rId48"/>
    <p:sldLayoutId id="2147483732" r:id="rId49"/>
    <p:sldLayoutId id="2147483709" r:id="rId50"/>
    <p:sldLayoutId id="2147483739" r:id="rId51"/>
    <p:sldLayoutId id="2147483707" r:id="rId52"/>
    <p:sldLayoutId id="2147483716" r:id="rId53"/>
    <p:sldLayoutId id="2147483728" r:id="rId54"/>
    <p:sldLayoutId id="2147483703" r:id="rId55"/>
    <p:sldLayoutId id="2147483727" r:id="rId56"/>
    <p:sldLayoutId id="2147483721" r:id="rId57"/>
    <p:sldLayoutId id="2147483722" r:id="rId58"/>
    <p:sldLayoutId id="2147483723" r:id="rId59"/>
    <p:sldLayoutId id="2147483704" r:id="rId60"/>
    <p:sldLayoutId id="2147483665" r:id="rId61"/>
    <p:sldLayoutId id="2147483749" r:id="rId62"/>
    <p:sldLayoutId id="2147483664" r:id="rId63"/>
    <p:sldLayoutId id="2147483773" r:id="rId64"/>
    <p:sldLayoutId id="2147483652" r:id="rId65"/>
    <p:sldLayoutId id="2147483653" r:id="rId66"/>
    <p:sldLayoutId id="2147483654" r:id="rId67"/>
    <p:sldLayoutId id="2147483655" r:id="rId68"/>
    <p:sldLayoutId id="2147483774" r:id="rId69"/>
    <p:sldLayoutId id="2147483658" r:id="rId70"/>
    <p:sldLayoutId id="2147483659" r:id="rId71"/>
    <p:sldLayoutId id="2147483724" r:id="rId72"/>
    <p:sldLayoutId id="2147483662" r:id="rId73"/>
    <p:sldLayoutId id="2147483663" r:id="rId74"/>
    <p:sldLayoutId id="2147483685" r:id="rId75"/>
    <p:sldLayoutId id="2147483775" r:id="rId76"/>
    <p:sldLayoutId id="2147483776" r:id="rId77"/>
    <p:sldLayoutId id="2147483777" r:id="rId78"/>
    <p:sldLayoutId id="2147483778" r:id="rId79"/>
    <p:sldLayoutId id="2147483779" r:id="rId80"/>
    <p:sldLayoutId id="2147483783" r:id="rId8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8" Type="http://schemas.openxmlformats.org/officeDocument/2006/relationships/image" Target="../media/image184.sv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openxmlformats.org/officeDocument/2006/relationships/image" Target="../media/image182.svg"/><Relationship Id="rId5" Type="http://schemas.openxmlformats.org/officeDocument/2006/relationships/image" Target="../media/image181.png"/><Relationship Id="rId4" Type="http://schemas.openxmlformats.org/officeDocument/2006/relationships/image" Target="../media/image180.png"/><Relationship Id="rId9" Type="http://schemas.openxmlformats.org/officeDocument/2006/relationships/image" Target="../media/image185.png"/></Relationships>
</file>

<file path=ppt/slides/_rels/slide11.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79.png"/><Relationship Id="rId2" Type="http://schemas.openxmlformats.org/officeDocument/2006/relationships/notesSlide" Target="../notesSlides/notesSlide4.xml"/><Relationship Id="rId1" Type="http://schemas.openxmlformats.org/officeDocument/2006/relationships/slideLayout" Target="../slideLayouts/slideLayout81.xml"/><Relationship Id="rId6" Type="http://schemas.openxmlformats.org/officeDocument/2006/relationships/image" Target="../media/image184.svg"/><Relationship Id="rId5" Type="http://schemas.openxmlformats.org/officeDocument/2006/relationships/image" Target="../media/image183.png"/><Relationship Id="rId4" Type="http://schemas.openxmlformats.org/officeDocument/2006/relationships/image" Target="../media/image186.png"/></Relationships>
</file>

<file path=ppt/slides/_rels/slide12.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notesSlide" Target="../notesSlides/notesSlide5.xml"/><Relationship Id="rId1" Type="http://schemas.openxmlformats.org/officeDocument/2006/relationships/slideLayout" Target="../slideLayouts/slideLayout81.xml"/><Relationship Id="rId4" Type="http://schemas.openxmlformats.org/officeDocument/2006/relationships/image" Target="../media/image179.png"/></Relationships>
</file>

<file path=ppt/slides/_rels/slide1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xml"/><Relationship Id="rId1" Type="http://schemas.openxmlformats.org/officeDocument/2006/relationships/slideLayout" Target="../slideLayouts/slideLayout81.xml"/><Relationship Id="rId4" Type="http://schemas.openxmlformats.org/officeDocument/2006/relationships/image" Target="../media/image179.png"/></Relationships>
</file>

<file path=ppt/slides/_rels/slide14.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notesSlide" Target="../notesSlides/notesSlide7.xml"/><Relationship Id="rId1" Type="http://schemas.openxmlformats.org/officeDocument/2006/relationships/slideLayout" Target="../slideLayouts/slideLayout81.xml"/><Relationship Id="rId5" Type="http://schemas.openxmlformats.org/officeDocument/2006/relationships/image" Target="../media/image191.emf"/><Relationship Id="rId4" Type="http://schemas.openxmlformats.org/officeDocument/2006/relationships/image" Target="../media/image190.emf"/></Relationships>
</file>

<file path=ppt/slides/_rels/slide1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xml"/><Relationship Id="rId1" Type="http://schemas.openxmlformats.org/officeDocument/2006/relationships/slideLayout" Target="../slideLayouts/slideLayout81.xml"/><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93.png"/></Relationships>
</file>

<file path=ppt/slides/_rels/slide16.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94.png"/><Relationship Id="rId7" Type="http://schemas.openxmlformats.org/officeDocument/2006/relationships/image" Target="../media/image196.png"/><Relationship Id="rId2" Type="http://schemas.openxmlformats.org/officeDocument/2006/relationships/notesSlide" Target="../notesSlides/notesSlide9.xml"/><Relationship Id="rId1" Type="http://schemas.openxmlformats.org/officeDocument/2006/relationships/slideLayout" Target="../slideLayouts/slideLayout81.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5.svg"/></Relationships>
</file>

<file path=ppt/slides/_rels/slide17.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xml"/><Relationship Id="rId1" Type="http://schemas.openxmlformats.org/officeDocument/2006/relationships/slideLayout" Target="../slideLayouts/slideLayout81.xml"/><Relationship Id="rId4" Type="http://schemas.openxmlformats.org/officeDocument/2006/relationships/image" Target="../media/image200.svg"/></Relationships>
</file>

<file path=ppt/slides/_rels/slide1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2.xml"/><Relationship Id="rId1" Type="http://schemas.openxmlformats.org/officeDocument/2006/relationships/slideLayout" Target="../slideLayouts/slideLayout81.xml"/><Relationship Id="rId6" Type="http://schemas.openxmlformats.org/officeDocument/2006/relationships/image" Target="../media/image203.emf"/><Relationship Id="rId5" Type="http://schemas.openxmlformats.org/officeDocument/2006/relationships/image" Target="../media/image202.emf"/><Relationship Id="rId4" Type="http://schemas.openxmlformats.org/officeDocument/2006/relationships/image" Target="../media/image20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13.xml"/><Relationship Id="rId1" Type="http://schemas.openxmlformats.org/officeDocument/2006/relationships/slideLayout" Target="../slideLayouts/slideLayout81.xml"/><Relationship Id="rId4" Type="http://schemas.openxmlformats.org/officeDocument/2006/relationships/image" Target="../media/image205.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xml"/><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68.xml"/></Relationships>
</file>

<file path=ppt/slides/_rels/slide36.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7.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05869-DBDA-4F97-8B0D-22811C06A78A}"/>
              </a:ext>
            </a:extLst>
          </p:cNvPr>
          <p:cNvSpPr>
            <a:spLocks noGrp="1"/>
          </p:cNvSpPr>
          <p:nvPr>
            <p:ph type="title"/>
          </p:nvPr>
        </p:nvSpPr>
        <p:spPr>
          <a:xfrm>
            <a:off x="806335" y="1843132"/>
            <a:ext cx="7746538" cy="1315448"/>
          </a:xfrm>
        </p:spPr>
        <p:txBody>
          <a:bodyPr anchor="b">
            <a:noAutofit/>
          </a:bodyPr>
          <a:lstStyle/>
          <a:p>
            <a:r>
              <a:rPr lang="en-GB" sz="6000" dirty="0"/>
              <a:t>Getting Started with Azure Blueprints</a:t>
            </a:r>
          </a:p>
        </p:txBody>
      </p:sp>
      <p:sp>
        <p:nvSpPr>
          <p:cNvPr id="3" name="Text Placeholder 2">
            <a:extLst>
              <a:ext uri="{FF2B5EF4-FFF2-40B4-BE49-F238E27FC236}">
                <a16:creationId xmlns:a16="http://schemas.microsoft.com/office/drawing/2014/main" id="{008A28F4-C1D5-42CD-9025-704B7EE8BFCE}"/>
              </a:ext>
            </a:extLst>
          </p:cNvPr>
          <p:cNvSpPr>
            <a:spLocks noGrp="1"/>
          </p:cNvSpPr>
          <p:nvPr>
            <p:ph type="body" idx="1"/>
          </p:nvPr>
        </p:nvSpPr>
        <p:spPr>
          <a:xfrm>
            <a:off x="806335" y="3355990"/>
            <a:ext cx="7746538" cy="560696"/>
          </a:xfrm>
        </p:spPr>
        <p:txBody>
          <a:bodyPr/>
          <a:lstStyle/>
          <a:p>
            <a:endParaRPr lang="en-GB" dirty="0"/>
          </a:p>
        </p:txBody>
      </p:sp>
    </p:spTree>
    <p:extLst>
      <p:ext uri="{BB962C8B-B14F-4D97-AF65-F5344CB8AC3E}">
        <p14:creationId xmlns:p14="http://schemas.microsoft.com/office/powerpoint/2010/main" val="81814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4D0AB11-AA6A-4B9C-BBE9-ECF4D4732996}"/>
              </a:ext>
            </a:extLst>
          </p:cNvPr>
          <p:cNvSpPr/>
          <p:nvPr/>
        </p:nvSpPr>
        <p:spPr bwMode="auto">
          <a:xfrm>
            <a:off x="2556" y="1995424"/>
            <a:ext cx="12189444" cy="1756553"/>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kern="0">
              <a:solidFill>
                <a:schemeClr val="tx2"/>
              </a:solidFill>
              <a:latin typeface="Segoe UI Semibold" panose="020B0702040204020203" pitchFamily="34" charset="0"/>
              <a:cs typeface="Segoe UI Semibold" panose="020B0702040204020203" pitchFamily="34" charset="0"/>
            </a:endParaRP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sz="3600" dirty="0"/>
              <a:t>Governance for the cloud	</a:t>
            </a:r>
          </a:p>
        </p:txBody>
      </p:sp>
      <p:grpSp>
        <p:nvGrpSpPr>
          <p:cNvPr id="13" name="Group 12">
            <a:extLst>
              <a:ext uri="{FF2B5EF4-FFF2-40B4-BE49-F238E27FC236}">
                <a16:creationId xmlns:a16="http://schemas.microsoft.com/office/drawing/2014/main" id="{544162F6-59A0-487D-8F26-122E7AC1B69B}"/>
              </a:ext>
            </a:extLst>
          </p:cNvPr>
          <p:cNvGrpSpPr/>
          <p:nvPr/>
        </p:nvGrpSpPr>
        <p:grpSpPr>
          <a:xfrm>
            <a:off x="356917" y="3155827"/>
            <a:ext cx="2346784" cy="2649524"/>
            <a:chOff x="7145208" y="3231557"/>
            <a:chExt cx="2393842" cy="2702652"/>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7145208" y="3231557"/>
              <a:ext cx="2393842" cy="447641"/>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dirty="0">
                  <a:solidFill>
                    <a:srgbClr val="0D0D0D"/>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7145208" y="4004171"/>
              <a:ext cx="2263111" cy="866412"/>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Define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organizational hierarchy</a:t>
              </a:r>
            </a:p>
          </p:txBody>
        </p:sp>
        <p:sp>
          <p:nvSpPr>
            <p:cNvPr id="45" name="TextBox 44">
              <a:extLst>
                <a:ext uri="{FF2B5EF4-FFF2-40B4-BE49-F238E27FC236}">
                  <a16:creationId xmlns:a16="http://schemas.microsoft.com/office/drawing/2014/main" id="{90DDCABC-8CA3-40AC-BE33-C9872AE9C56E}"/>
                </a:ext>
              </a:extLst>
            </p:cNvPr>
            <p:cNvSpPr txBox="1"/>
            <p:nvPr/>
          </p:nvSpPr>
          <p:spPr>
            <a:xfrm>
              <a:off x="7207143" y="5478526"/>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dirty="0">
                  <a:solidFill>
                    <a:schemeClr val="accent1"/>
                  </a:solidFill>
                  <a:latin typeface="+mj-lt"/>
                  <a:cs typeface="Segoe UI" charset="0"/>
                </a:rPr>
                <a:t>Hierarchy</a:t>
              </a:r>
            </a:p>
          </p:txBody>
        </p:sp>
      </p:grpSp>
      <p:pic>
        <p:nvPicPr>
          <p:cNvPr id="36" name="Picture 35" descr="A close up of a logo&#10;&#10;Description generated with high confidence">
            <a:extLst>
              <a:ext uri="{FF2B5EF4-FFF2-40B4-BE49-F238E27FC236}">
                <a16:creationId xmlns:a16="http://schemas.microsoft.com/office/drawing/2014/main" id="{665F1F48-4474-4B90-9697-36D2C82A79E7}"/>
              </a:ext>
            </a:extLst>
          </p:cNvPr>
          <p:cNvPicPr>
            <a:picLocks noChangeAspect="1"/>
          </p:cNvPicPr>
          <p:nvPr/>
        </p:nvPicPr>
        <p:blipFill>
          <a:blip r:embed="rId3"/>
          <a:stretch>
            <a:fillRect/>
          </a:stretch>
        </p:blipFill>
        <p:spPr>
          <a:xfrm>
            <a:off x="464424" y="2366002"/>
            <a:ext cx="628250" cy="628250"/>
          </a:xfrm>
          <a:prstGeom prst="rect">
            <a:avLst/>
          </a:prstGeom>
        </p:spPr>
      </p:pic>
      <p:grpSp>
        <p:nvGrpSpPr>
          <p:cNvPr id="5" name="Group 4">
            <a:extLst>
              <a:ext uri="{FF2B5EF4-FFF2-40B4-BE49-F238E27FC236}">
                <a16:creationId xmlns:a16="http://schemas.microsoft.com/office/drawing/2014/main" id="{1292226B-587E-440E-8913-27E58537C829}"/>
              </a:ext>
            </a:extLst>
          </p:cNvPr>
          <p:cNvGrpSpPr/>
          <p:nvPr/>
        </p:nvGrpSpPr>
        <p:grpSpPr>
          <a:xfrm>
            <a:off x="2934587" y="2363766"/>
            <a:ext cx="2094637" cy="3441587"/>
            <a:chOff x="2993431" y="2410668"/>
            <a:chExt cx="2136639" cy="3510598"/>
          </a:xfrm>
        </p:grpSpPr>
        <p:grpSp>
          <p:nvGrpSpPr>
            <p:cNvPr id="3" name="Group 2">
              <a:extLst>
                <a:ext uri="{FF2B5EF4-FFF2-40B4-BE49-F238E27FC236}">
                  <a16:creationId xmlns:a16="http://schemas.microsoft.com/office/drawing/2014/main" id="{C514A634-365E-4544-9933-E61D9C5711BE}"/>
                </a:ext>
              </a:extLst>
            </p:cNvPr>
            <p:cNvGrpSpPr/>
            <p:nvPr/>
          </p:nvGrpSpPr>
          <p:grpSpPr>
            <a:xfrm>
              <a:off x="2993431" y="3218612"/>
              <a:ext cx="2136639" cy="2702654"/>
              <a:chOff x="416226" y="3218612"/>
              <a:chExt cx="2136639" cy="27026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416226" y="3218612"/>
                <a:ext cx="832499" cy="447641"/>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dirty="0">
                    <a:solidFill>
                      <a:srgbClr val="0D0D0D"/>
                    </a:solidFill>
                    <a:latin typeface="Segoe UI Semibold"/>
                  </a:rPr>
                  <a:t>Policy</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416226" y="3991227"/>
                <a:ext cx="2136639" cy="1318459"/>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Real-time enforcement, compliance assessment and remediation</a:t>
                </a:r>
              </a:p>
            </p:txBody>
          </p:sp>
          <p:sp>
            <p:nvSpPr>
              <p:cNvPr id="41" name="TextBox 40">
                <a:extLst>
                  <a:ext uri="{FF2B5EF4-FFF2-40B4-BE49-F238E27FC236}">
                    <a16:creationId xmlns:a16="http://schemas.microsoft.com/office/drawing/2014/main" id="{2F1D7D66-F396-4195-8ABD-8B5CD25B9640}"/>
                  </a:ext>
                </a:extLst>
              </p:cNvPr>
              <p:cNvSpPr txBox="1"/>
              <p:nvPr/>
            </p:nvSpPr>
            <p:spPr>
              <a:xfrm>
                <a:off x="416226" y="5465583"/>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dirty="0">
                    <a:solidFill>
                      <a:schemeClr val="accent1"/>
                    </a:solidFill>
                    <a:latin typeface="+mj-lt"/>
                    <a:cs typeface="Segoe UI" charset="0"/>
                  </a:rPr>
                  <a:t>Control</a:t>
                </a:r>
              </a:p>
            </p:txBody>
          </p:sp>
        </p:grpSp>
        <p:pic>
          <p:nvPicPr>
            <p:cNvPr id="37" name="Picture 36" descr="A close up of a logo&#10;&#10;Description generated with high confidence">
              <a:extLst>
                <a:ext uri="{FF2B5EF4-FFF2-40B4-BE49-F238E27FC236}">
                  <a16:creationId xmlns:a16="http://schemas.microsoft.com/office/drawing/2014/main" id="{01D6E46F-2A45-4187-AAD6-C957173D27A9}"/>
                </a:ext>
              </a:extLst>
            </p:cNvPr>
            <p:cNvPicPr>
              <a:picLocks noChangeAspect="1"/>
            </p:cNvPicPr>
            <p:nvPr/>
          </p:nvPicPr>
          <p:blipFill>
            <a:blip r:embed="rId4"/>
            <a:stretch>
              <a:fillRect/>
            </a:stretch>
          </p:blipFill>
          <p:spPr>
            <a:xfrm>
              <a:off x="3053481" y="2410668"/>
              <a:ext cx="627848" cy="627848"/>
            </a:xfrm>
            <a:prstGeom prst="rect">
              <a:avLst/>
            </a:prstGeom>
          </p:spPr>
        </p:pic>
      </p:grpSp>
      <p:grpSp>
        <p:nvGrpSpPr>
          <p:cNvPr id="11" name="Group 10">
            <a:extLst>
              <a:ext uri="{FF2B5EF4-FFF2-40B4-BE49-F238E27FC236}">
                <a16:creationId xmlns:a16="http://schemas.microsoft.com/office/drawing/2014/main" id="{C204B51F-B267-4938-AAB3-3C1484987690}"/>
              </a:ext>
            </a:extLst>
          </p:cNvPr>
          <p:cNvGrpSpPr/>
          <p:nvPr/>
        </p:nvGrpSpPr>
        <p:grpSpPr>
          <a:xfrm>
            <a:off x="9543841" y="2463007"/>
            <a:ext cx="2218623" cy="3342344"/>
            <a:chOff x="9735214" y="2511898"/>
            <a:chExt cx="2263111" cy="3409365"/>
          </a:xfrm>
        </p:grpSpPr>
        <p:grpSp>
          <p:nvGrpSpPr>
            <p:cNvPr id="15" name="Group 14">
              <a:extLst>
                <a:ext uri="{FF2B5EF4-FFF2-40B4-BE49-F238E27FC236}">
                  <a16:creationId xmlns:a16="http://schemas.microsoft.com/office/drawing/2014/main" id="{5AD2805E-F1E0-4906-A090-A1647D401C2D}"/>
                </a:ext>
              </a:extLst>
            </p:cNvPr>
            <p:cNvGrpSpPr/>
            <p:nvPr/>
          </p:nvGrpSpPr>
          <p:grpSpPr>
            <a:xfrm>
              <a:off x="9735214" y="3218612"/>
              <a:ext cx="2263111" cy="2702651"/>
              <a:chOff x="9735214" y="3236026"/>
              <a:chExt cx="2263111" cy="2702651"/>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735846" y="3236026"/>
                <a:ext cx="2191113" cy="44764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a:solidFill>
                      <a:srgbClr val="0D0D0D"/>
                    </a:solidFill>
                    <a:latin typeface="Segoe UI Semibold"/>
                  </a:rPr>
                  <a:t>Cost Management</a:t>
                </a:r>
              </a:p>
            </p:txBody>
          </p:sp>
          <p:sp>
            <p:nvSpPr>
              <p:cNvPr id="32" name="TextBox 31">
                <a:extLst>
                  <a:ext uri="{FF2B5EF4-FFF2-40B4-BE49-F238E27FC236}">
                    <a16:creationId xmlns:a16="http://schemas.microsoft.com/office/drawing/2014/main" id="{E178027B-D40D-42BF-A736-21ABA81529EB}"/>
                  </a:ext>
                </a:extLst>
              </p:cNvPr>
              <p:cNvSpPr txBox="1"/>
              <p:nvPr/>
            </p:nvSpPr>
            <p:spPr>
              <a:xfrm>
                <a:off x="9735214" y="4008945"/>
                <a:ext cx="2263111" cy="866412"/>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Monitor cloud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spend and </a:t>
                </a:r>
                <a:br>
                  <a:rPr lang="en-US" sz="1600">
                    <a:solidFill>
                      <a:srgbClr val="0D0D0D"/>
                    </a:solidFill>
                    <a:latin typeface="Segoe UI" charset="0"/>
                    <a:cs typeface="Segoe UI" charset="0"/>
                  </a:rPr>
                </a:br>
                <a:r>
                  <a:rPr lang="en-US" sz="1600">
                    <a:solidFill>
                      <a:srgbClr val="0D0D0D"/>
                    </a:solidFill>
                    <a:latin typeface="Segoe UI" charset="0"/>
                    <a:cs typeface="Segoe UI" charset="0"/>
                  </a:rPr>
                  <a:t>optimize resources</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735214" y="5482994"/>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dirty="0">
                    <a:solidFill>
                      <a:schemeClr val="accent1"/>
                    </a:solidFill>
                    <a:latin typeface="+mj-lt"/>
                    <a:cs typeface="Segoe UI" charset="0"/>
                  </a:rPr>
                  <a:t>Consumption</a:t>
                </a:r>
              </a:p>
            </p:txBody>
          </p:sp>
        </p:grpSp>
        <p:sp>
          <p:nvSpPr>
            <p:cNvPr id="46" name="TextBox 45">
              <a:extLst>
                <a:ext uri="{FF2B5EF4-FFF2-40B4-BE49-F238E27FC236}">
                  <a16:creationId xmlns:a16="http://schemas.microsoft.com/office/drawing/2014/main" id="{16A13F46-1230-48E6-BBC5-57B9450BD922}"/>
                </a:ext>
              </a:extLst>
            </p:cNvPr>
            <p:cNvSpPr txBox="1"/>
            <p:nvPr/>
          </p:nvSpPr>
          <p:spPr>
            <a:xfrm>
              <a:off x="10441856" y="2809093"/>
              <a:ext cx="805860" cy="219764"/>
            </a:xfrm>
            <a:prstGeom prst="rect">
              <a:avLst/>
            </a:prstGeom>
            <a:noFill/>
          </p:spPr>
          <p:txBody>
            <a:bodyPr wrap="square" lIns="0" tIns="0" rIns="0" bIns="0" rtlCol="0">
              <a:spAutoFit/>
            </a:bodyPr>
            <a:lstStyle/>
            <a:p>
              <a:pPr defTabSz="914192">
                <a:defRPr/>
              </a:pPr>
              <a:r>
                <a:rPr lang="en-US" sz="1400" kern="0" dirty="0">
                  <a:solidFill>
                    <a:schemeClr val="tx2"/>
                  </a:solidFill>
                  <a:latin typeface="Segoe UI Semibold" panose="020B0702040204020203" pitchFamily="34" charset="0"/>
                  <a:cs typeface="Segoe UI Semibold" panose="020B0702040204020203" pitchFamily="34" charset="0"/>
                </a:rPr>
                <a:t>NEW</a:t>
              </a:r>
            </a:p>
          </p:txBody>
        </p:sp>
        <p:pic>
          <p:nvPicPr>
            <p:cNvPr id="38" name="Graphic 37">
              <a:extLst>
                <a:ext uri="{FF2B5EF4-FFF2-40B4-BE49-F238E27FC236}">
                  <a16:creationId xmlns:a16="http://schemas.microsoft.com/office/drawing/2014/main" id="{A7AC1B65-F30A-4B9C-80F7-5E49FD3BCD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35214" y="2511898"/>
              <a:ext cx="641069" cy="641069"/>
            </a:xfrm>
            <a:prstGeom prst="rect">
              <a:avLst/>
            </a:prstGeom>
          </p:spPr>
        </p:pic>
      </p:grpSp>
      <p:grpSp>
        <p:nvGrpSpPr>
          <p:cNvPr id="7" name="Group 6">
            <a:extLst>
              <a:ext uri="{FF2B5EF4-FFF2-40B4-BE49-F238E27FC236}">
                <a16:creationId xmlns:a16="http://schemas.microsoft.com/office/drawing/2014/main" id="{1D2AC037-E8C8-4C01-9914-4BB32BDAB369}"/>
              </a:ext>
            </a:extLst>
          </p:cNvPr>
          <p:cNvGrpSpPr/>
          <p:nvPr/>
        </p:nvGrpSpPr>
        <p:grpSpPr>
          <a:xfrm>
            <a:off x="4995431" y="2404740"/>
            <a:ext cx="2124606" cy="3400614"/>
            <a:chOff x="5095599" y="2452463"/>
            <a:chExt cx="2167209" cy="3468803"/>
          </a:xfrm>
        </p:grpSpPr>
        <p:sp>
          <p:nvSpPr>
            <p:cNvPr id="34" name="TextBox 33">
              <a:extLst>
                <a:ext uri="{FF2B5EF4-FFF2-40B4-BE49-F238E27FC236}">
                  <a16:creationId xmlns:a16="http://schemas.microsoft.com/office/drawing/2014/main" id="{3A33413D-446A-4DD9-8CB5-379F9F20D565}"/>
                </a:ext>
              </a:extLst>
            </p:cNvPr>
            <p:cNvSpPr txBox="1"/>
            <p:nvPr/>
          </p:nvSpPr>
          <p:spPr>
            <a:xfrm>
              <a:off x="5960842" y="2809093"/>
              <a:ext cx="805859" cy="219764"/>
            </a:xfrm>
            <a:prstGeom prst="rect">
              <a:avLst/>
            </a:prstGeom>
            <a:noFill/>
          </p:spPr>
          <p:txBody>
            <a:bodyPr wrap="square" lIns="0" tIns="0" rIns="0" bIns="0" rtlCol="0">
              <a:spAutoFit/>
            </a:bodyPr>
            <a:lstStyle/>
            <a:p>
              <a:pPr defTabSz="914192">
                <a:defRPr/>
              </a:pPr>
              <a:r>
                <a:rPr lang="en-US" sz="1400" kern="0" dirty="0">
                  <a:solidFill>
                    <a:schemeClr val="tx2"/>
                  </a:solidFill>
                  <a:latin typeface="Segoe UI Semibold" panose="020B0702040204020203" pitchFamily="34" charset="0"/>
                  <a:cs typeface="Segoe UI Semibold" panose="020B0702040204020203" pitchFamily="34" charset="0"/>
                </a:rPr>
                <a:t>NEW</a:t>
              </a:r>
            </a:p>
          </p:txBody>
        </p:sp>
        <p:grpSp>
          <p:nvGrpSpPr>
            <p:cNvPr id="6" name="Group 5">
              <a:extLst>
                <a:ext uri="{FF2B5EF4-FFF2-40B4-BE49-F238E27FC236}">
                  <a16:creationId xmlns:a16="http://schemas.microsoft.com/office/drawing/2014/main" id="{D840DC4E-AFB3-43BF-B841-C9A7272B6482}"/>
                </a:ext>
              </a:extLst>
            </p:cNvPr>
            <p:cNvGrpSpPr/>
            <p:nvPr/>
          </p:nvGrpSpPr>
          <p:grpSpPr>
            <a:xfrm>
              <a:off x="5095599" y="3218612"/>
              <a:ext cx="2167209" cy="2702654"/>
              <a:chOff x="2518394" y="3218612"/>
              <a:chExt cx="2167209" cy="2702654"/>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2518394" y="3218612"/>
                <a:ext cx="1290275" cy="447641"/>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rgbClr val="0D0D0D"/>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2518394" y="3991227"/>
                <a:ext cx="2094971" cy="1318459"/>
              </a:xfrm>
              <a:prstGeom prst="rect">
                <a:avLst/>
              </a:prstGeom>
              <a:noFill/>
            </p:spPr>
            <p:txBody>
              <a:bodyPr wrap="square" lIns="91427" tIns="91427" rIns="91427" bIns="91427" rtlCol="0">
                <a:spAutoFit/>
              </a:bodyPr>
              <a:lstStyle/>
              <a:p>
                <a:pPr defTabSz="932205">
                  <a:lnSpc>
                    <a:spcPct val="90000"/>
                  </a:lnSpc>
                  <a:defRPr/>
                </a:pPr>
                <a:r>
                  <a:rPr lang="en-US" sz="1600">
                    <a:solidFill>
                      <a:srgbClr val="0D0D0D"/>
                    </a:solidFill>
                    <a:latin typeface="Segoe UI" charset="0"/>
                    <a:cs typeface="Segoe UI" charset="0"/>
                  </a:rPr>
                  <a:t>Deploy and update cloud environments in a repeatable manner using composable artifacts</a:t>
                </a:r>
              </a:p>
            </p:txBody>
          </p:sp>
          <p:sp>
            <p:nvSpPr>
              <p:cNvPr id="43" name="TextBox 42">
                <a:extLst>
                  <a:ext uri="{FF2B5EF4-FFF2-40B4-BE49-F238E27FC236}">
                    <a16:creationId xmlns:a16="http://schemas.microsoft.com/office/drawing/2014/main" id="{411B0740-B1A2-4BE3-983C-26F10E2093FF}"/>
                  </a:ext>
                </a:extLst>
              </p:cNvPr>
              <p:cNvSpPr txBox="1"/>
              <p:nvPr/>
            </p:nvSpPr>
            <p:spPr>
              <a:xfrm>
                <a:off x="2548964" y="5465583"/>
                <a:ext cx="2136639"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dirty="0">
                    <a:solidFill>
                      <a:schemeClr val="accent1"/>
                    </a:solidFill>
                    <a:latin typeface="+mj-lt"/>
                    <a:cs typeface="Segoe UI" charset="0"/>
                  </a:rPr>
                  <a:t>Environment</a:t>
                </a:r>
              </a:p>
            </p:txBody>
          </p:sp>
        </p:grpSp>
        <p:pic>
          <p:nvPicPr>
            <p:cNvPr id="40" name="Graphic 39">
              <a:extLst>
                <a:ext uri="{FF2B5EF4-FFF2-40B4-BE49-F238E27FC236}">
                  <a16:creationId xmlns:a16="http://schemas.microsoft.com/office/drawing/2014/main" id="{56E5DB64-C32D-4EF8-A50F-3958F59412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02389" y="2452463"/>
              <a:ext cx="661608" cy="661608"/>
            </a:xfrm>
            <a:prstGeom prst="rect">
              <a:avLst/>
            </a:prstGeom>
          </p:spPr>
        </p:pic>
      </p:grpSp>
      <p:grpSp>
        <p:nvGrpSpPr>
          <p:cNvPr id="9" name="Group 8">
            <a:extLst>
              <a:ext uri="{FF2B5EF4-FFF2-40B4-BE49-F238E27FC236}">
                <a16:creationId xmlns:a16="http://schemas.microsoft.com/office/drawing/2014/main" id="{9B28FAA4-F5F9-4978-AB9C-8E0D6AAF6B61}"/>
              </a:ext>
            </a:extLst>
          </p:cNvPr>
          <p:cNvGrpSpPr/>
          <p:nvPr/>
        </p:nvGrpSpPr>
        <p:grpSpPr>
          <a:xfrm>
            <a:off x="7217961" y="2467203"/>
            <a:ext cx="1970900" cy="3338149"/>
            <a:chOff x="7362695" y="2516179"/>
            <a:chExt cx="2010421" cy="3405086"/>
          </a:xfrm>
        </p:grpSpPr>
        <p:sp>
          <p:nvSpPr>
            <p:cNvPr id="35" name="TextBox 34">
              <a:extLst>
                <a:ext uri="{FF2B5EF4-FFF2-40B4-BE49-F238E27FC236}">
                  <a16:creationId xmlns:a16="http://schemas.microsoft.com/office/drawing/2014/main" id="{F5D17496-A2AC-49A8-A43A-29D6FECF4D05}"/>
                </a:ext>
              </a:extLst>
            </p:cNvPr>
            <p:cNvSpPr txBox="1"/>
            <p:nvPr/>
          </p:nvSpPr>
          <p:spPr>
            <a:xfrm>
              <a:off x="8189585" y="2809093"/>
              <a:ext cx="805859" cy="219764"/>
            </a:xfrm>
            <a:prstGeom prst="rect">
              <a:avLst/>
            </a:prstGeom>
            <a:noFill/>
          </p:spPr>
          <p:txBody>
            <a:bodyPr wrap="square" lIns="0" tIns="0" rIns="0" bIns="0" rtlCol="0">
              <a:spAutoFit/>
            </a:bodyPr>
            <a:lstStyle/>
            <a:p>
              <a:pPr defTabSz="914192">
                <a:defRPr/>
              </a:pPr>
              <a:r>
                <a:rPr lang="en-US" sz="1400" kern="0">
                  <a:solidFill>
                    <a:schemeClr val="tx2"/>
                  </a:solidFill>
                  <a:latin typeface="Segoe UI Semibold" panose="020B0702040204020203" pitchFamily="34" charset="0"/>
                  <a:cs typeface="Segoe UI Semibold" panose="020B0702040204020203" pitchFamily="34" charset="0"/>
                </a:rPr>
                <a:t>NEW</a:t>
              </a:r>
            </a:p>
          </p:txBody>
        </p:sp>
        <p:grpSp>
          <p:nvGrpSpPr>
            <p:cNvPr id="8" name="Group 7">
              <a:extLst>
                <a:ext uri="{FF2B5EF4-FFF2-40B4-BE49-F238E27FC236}">
                  <a16:creationId xmlns:a16="http://schemas.microsoft.com/office/drawing/2014/main" id="{DA082FC1-43F9-4CD2-86FB-D1C355AE72B7}"/>
                </a:ext>
              </a:extLst>
            </p:cNvPr>
            <p:cNvGrpSpPr/>
            <p:nvPr/>
          </p:nvGrpSpPr>
          <p:grpSpPr>
            <a:xfrm>
              <a:off x="7362695" y="3218612"/>
              <a:ext cx="2010421" cy="2702653"/>
              <a:chOff x="4785490" y="3218613"/>
              <a:chExt cx="2010421" cy="2702653"/>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4785490" y="3218613"/>
                <a:ext cx="1911542" cy="44764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sz="1800" b="0" dirty="0">
                    <a:solidFill>
                      <a:srgbClr val="0D0D0D"/>
                    </a:solidFill>
                    <a:latin typeface="Segoe UI Semibold"/>
                  </a:rPr>
                  <a:t>Resource Graph</a:t>
                </a:r>
              </a:p>
            </p:txBody>
          </p:sp>
          <p:sp>
            <p:nvSpPr>
              <p:cNvPr id="156" name="Rectangle 155">
                <a:extLst>
                  <a:ext uri="{FF2B5EF4-FFF2-40B4-BE49-F238E27FC236}">
                    <a16:creationId xmlns:a16="http://schemas.microsoft.com/office/drawing/2014/main" id="{5307FB88-D5D8-4089-AF47-D88AEE0E1881}"/>
                  </a:ext>
                </a:extLst>
              </p:cNvPr>
              <p:cNvSpPr/>
              <p:nvPr/>
            </p:nvSpPr>
            <p:spPr>
              <a:xfrm>
                <a:off x="4785490" y="3991227"/>
                <a:ext cx="2010421" cy="866412"/>
              </a:xfrm>
              <a:prstGeom prst="rect">
                <a:avLst/>
              </a:prstGeom>
              <a:noFill/>
            </p:spPr>
            <p:txBody>
              <a:bodyPr wrap="square" lIns="91427" tIns="91427" rIns="91427" bIns="91427" rtlCol="0">
                <a:spAutoFit/>
              </a:bodyPr>
              <a:lstStyle/>
              <a:p>
                <a:pPr defTabSz="932205">
                  <a:lnSpc>
                    <a:spcPct val="90000"/>
                  </a:lnSpc>
                  <a:defRPr/>
                </a:pPr>
                <a:r>
                  <a:rPr lang="en-US" sz="1600" dirty="0">
                    <a:solidFill>
                      <a:srgbClr val="0D0D0D"/>
                    </a:solidFill>
                    <a:latin typeface="Segoe UI" charset="0"/>
                    <a:cs typeface="Segoe UI" charset="0"/>
                  </a:rPr>
                  <a:t>Query, explore &amp; analyze cloud resources at scale</a:t>
                </a:r>
              </a:p>
            </p:txBody>
          </p:sp>
          <p:sp>
            <p:nvSpPr>
              <p:cNvPr id="42" name="TextBox 41">
                <a:extLst>
                  <a:ext uri="{FF2B5EF4-FFF2-40B4-BE49-F238E27FC236}">
                    <a16:creationId xmlns:a16="http://schemas.microsoft.com/office/drawing/2014/main" id="{524E4218-1D5F-49D7-9235-CFCC93F12ACF}"/>
                  </a:ext>
                </a:extLst>
              </p:cNvPr>
              <p:cNvSpPr txBox="1"/>
              <p:nvPr/>
            </p:nvSpPr>
            <p:spPr>
              <a:xfrm>
                <a:off x="4811488" y="5465583"/>
                <a:ext cx="1984423" cy="455683"/>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568" dirty="0">
                    <a:solidFill>
                      <a:schemeClr val="accent1"/>
                    </a:solidFill>
                    <a:latin typeface="+mj-lt"/>
                    <a:cs typeface="Segoe UI" charset="0"/>
                  </a:rPr>
                  <a:t>Visibility</a:t>
                </a:r>
              </a:p>
            </p:txBody>
          </p:sp>
        </p:grpSp>
        <p:pic>
          <p:nvPicPr>
            <p:cNvPr id="49" name="Picture 2">
              <a:extLst>
                <a:ext uri="{FF2B5EF4-FFF2-40B4-BE49-F238E27FC236}">
                  <a16:creationId xmlns:a16="http://schemas.microsoft.com/office/drawing/2014/main" id="{984D4C6A-179F-4A94-9D1E-0CABBB47EF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3517" y="2516179"/>
              <a:ext cx="545392" cy="5453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77436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1000"/>
                                        <p:tgtEl>
                                          <p:spTgt spid="39"/>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750" fill="hold"/>
                                        <p:tgtEl>
                                          <p:spTgt spid="13"/>
                                        </p:tgtEl>
                                        <p:attrNameLst>
                                          <p:attrName>ppt_x</p:attrName>
                                        </p:attrNameLst>
                                      </p:cBhvr>
                                      <p:tavLst>
                                        <p:tav tm="0">
                                          <p:val>
                                            <p:strVal val="1+#ppt_w/2"/>
                                          </p:val>
                                        </p:tav>
                                        <p:tav tm="100000">
                                          <p:val>
                                            <p:strVal val="#ppt_x"/>
                                          </p:val>
                                        </p:tav>
                                      </p:tavLst>
                                    </p:anim>
                                    <p:anim calcmode="lin" valueType="num">
                                      <p:cBhvr additive="base">
                                        <p:cTn id="11" dur="750" fill="hold"/>
                                        <p:tgtEl>
                                          <p:spTgt spid="13"/>
                                        </p:tgtEl>
                                        <p:attrNameLst>
                                          <p:attrName>ppt_y</p:attrName>
                                        </p:attrNameLst>
                                      </p:cBhvr>
                                      <p:tavLst>
                                        <p:tav tm="0">
                                          <p:val>
                                            <p:strVal val="#ppt_y"/>
                                          </p:val>
                                        </p:tav>
                                        <p:tav tm="100000">
                                          <p:val>
                                            <p:strVal val="#ppt_y"/>
                                          </p:val>
                                        </p:tav>
                                      </p:tavLst>
                                    </p:anim>
                                  </p:childTnLst>
                                </p:cTn>
                              </p:par>
                              <p:par>
                                <p:cTn id="12" presetID="2" presetClass="entr" presetSubtype="2" decel="100000" fill="hold" nodeType="with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750" fill="hold"/>
                                        <p:tgtEl>
                                          <p:spTgt spid="36"/>
                                        </p:tgtEl>
                                        <p:attrNameLst>
                                          <p:attrName>ppt_x</p:attrName>
                                        </p:attrNameLst>
                                      </p:cBhvr>
                                      <p:tavLst>
                                        <p:tav tm="0">
                                          <p:val>
                                            <p:strVal val="1+#ppt_w/2"/>
                                          </p:val>
                                        </p:tav>
                                        <p:tav tm="100000">
                                          <p:val>
                                            <p:strVal val="#ppt_x"/>
                                          </p:val>
                                        </p:tav>
                                      </p:tavLst>
                                    </p:anim>
                                    <p:anim calcmode="lin" valueType="num">
                                      <p:cBhvr additive="base">
                                        <p:cTn id="15" dur="750" fill="hold"/>
                                        <p:tgtEl>
                                          <p:spTgt spid="36"/>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25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750" fill="hold"/>
                                        <p:tgtEl>
                                          <p:spTgt spid="5"/>
                                        </p:tgtEl>
                                        <p:attrNameLst>
                                          <p:attrName>ppt_x</p:attrName>
                                        </p:attrNameLst>
                                      </p:cBhvr>
                                      <p:tavLst>
                                        <p:tav tm="0">
                                          <p:val>
                                            <p:strVal val="1+#ppt_w/2"/>
                                          </p:val>
                                        </p:tav>
                                        <p:tav tm="100000">
                                          <p:val>
                                            <p:strVal val="#ppt_x"/>
                                          </p:val>
                                        </p:tav>
                                      </p:tavLst>
                                    </p:anim>
                                    <p:anim calcmode="lin" valueType="num">
                                      <p:cBhvr additive="base">
                                        <p:cTn id="19" dur="75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750" fill="hold"/>
                                        <p:tgtEl>
                                          <p:spTgt spid="7"/>
                                        </p:tgtEl>
                                        <p:attrNameLst>
                                          <p:attrName>ppt_x</p:attrName>
                                        </p:attrNameLst>
                                      </p:cBhvr>
                                      <p:tavLst>
                                        <p:tav tm="0">
                                          <p:val>
                                            <p:strVal val="1+#ppt_w/2"/>
                                          </p:val>
                                        </p:tav>
                                        <p:tav tm="100000">
                                          <p:val>
                                            <p:strVal val="#ppt_x"/>
                                          </p:val>
                                        </p:tav>
                                      </p:tavLst>
                                    </p:anim>
                                    <p:anim calcmode="lin" valueType="num">
                                      <p:cBhvr additive="base">
                                        <p:cTn id="23" dur="750" fill="hold"/>
                                        <p:tgtEl>
                                          <p:spTgt spid="7"/>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75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750" fill="hold"/>
                                        <p:tgtEl>
                                          <p:spTgt spid="9"/>
                                        </p:tgtEl>
                                        <p:attrNameLst>
                                          <p:attrName>ppt_x</p:attrName>
                                        </p:attrNameLst>
                                      </p:cBhvr>
                                      <p:tavLst>
                                        <p:tav tm="0">
                                          <p:val>
                                            <p:strVal val="1+#ppt_w/2"/>
                                          </p:val>
                                        </p:tav>
                                        <p:tav tm="100000">
                                          <p:val>
                                            <p:strVal val="#ppt_x"/>
                                          </p:val>
                                        </p:tav>
                                      </p:tavLst>
                                    </p:anim>
                                    <p:anim calcmode="lin" valueType="num">
                                      <p:cBhvr additive="base">
                                        <p:cTn id="27" dur="75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10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p:txBody>
          <a:bodyPr/>
          <a:lstStyle/>
          <a:p>
            <a:r>
              <a:rPr lang="en-US" sz="3600" dirty="0">
                <a:latin typeface="Segoe UI Semibold (Headings)"/>
              </a:rPr>
              <a:t>Azure Governance Architecture</a:t>
            </a:r>
          </a:p>
        </p:txBody>
      </p:sp>
      <p:sp>
        <p:nvSpPr>
          <p:cNvPr id="39" name="Rectangle 38">
            <a:extLst>
              <a:ext uri="{FF2B5EF4-FFF2-40B4-BE49-F238E27FC236}">
                <a16:creationId xmlns:a16="http://schemas.microsoft.com/office/drawing/2014/main" id="{2AD195B2-E646-497D-9CD1-239E99B47044}"/>
              </a:ext>
            </a:extLst>
          </p:cNvPr>
          <p:cNvSpPr/>
          <p:nvPr/>
        </p:nvSpPr>
        <p:spPr>
          <a:xfrm>
            <a:off x="458933" y="2591751"/>
            <a:ext cx="2893063" cy="3533275"/>
          </a:xfrm>
          <a:prstGeom prst="rect">
            <a:avLst/>
          </a:prstGeom>
        </p:spPr>
        <p:txBody>
          <a:bodyPr wrap="square" lIns="0">
            <a:spAutoFit/>
          </a:bodyPr>
          <a:lstStyle/>
          <a:p>
            <a:pPr marL="224097" indent="-224097" defTabSz="914225">
              <a:lnSpc>
                <a:spcPct val="90000"/>
              </a:lnSpc>
              <a:spcAft>
                <a:spcPts val="2353"/>
              </a:spcAft>
              <a:buFont typeface="+mj-lt"/>
              <a:buAutoNum type="arabicPeriod"/>
              <a:defRPr/>
            </a:pPr>
            <a:r>
              <a:rPr lang="en-US" sz="2000" dirty="0">
                <a:solidFill>
                  <a:schemeClr val="tx2"/>
                </a:solidFill>
                <a:latin typeface="+mj-lt"/>
                <a:ea typeface="Times New Roman" panose="02020603050405020304" pitchFamily="18" charset="0"/>
                <a:cs typeface="Segoe UI" panose="020B0502040204020203" pitchFamily="34" charset="0"/>
              </a:rPr>
              <a:t>Environment factory</a:t>
            </a:r>
            <a:br>
              <a:rPr lang="en-US" sz="1568" dirty="0">
                <a:solidFill>
                  <a:schemeClr val="tx2"/>
                </a:solidFill>
                <a:latin typeface="+mj-lt"/>
                <a:ea typeface="Times New Roman" panose="02020603050405020304" pitchFamily="18" charset="0"/>
                <a:cs typeface="Segoe UI" panose="020B0502040204020203" pitchFamily="34" charset="0"/>
              </a:rPr>
            </a:br>
            <a:r>
              <a:rPr lang="en-US" sz="1600" dirty="0">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p>
          <a:p>
            <a:pPr marL="224097" indent="-224097" defTabSz="914225">
              <a:lnSpc>
                <a:spcPct val="90000"/>
              </a:lnSpc>
              <a:spcAft>
                <a:spcPts val="2353"/>
              </a:spcAft>
              <a:buFont typeface="+mj-lt"/>
              <a:buAutoNum type="arabicPeriod"/>
              <a:defRPr/>
            </a:pPr>
            <a:r>
              <a:rPr lang="en-US" sz="2000" dirty="0">
                <a:solidFill>
                  <a:schemeClr val="tx2"/>
                </a:solidFill>
                <a:latin typeface="+mj-lt"/>
                <a:cs typeface="Segoe UI" panose="020B0502040204020203" pitchFamily="34" charset="0"/>
              </a:rPr>
              <a:t>Policy-based control</a:t>
            </a:r>
            <a:br>
              <a:rPr lang="en-US" sz="1568" dirty="0">
                <a:solidFill>
                  <a:schemeClr val="tx2"/>
                </a:solidFill>
                <a:latin typeface="+mj-lt"/>
                <a:cs typeface="Segoe UI" panose="020B0502040204020203" pitchFamily="34" charset="0"/>
              </a:rPr>
            </a:br>
            <a:r>
              <a:rPr lang="en-US" sz="1600" dirty="0">
                <a:solidFill>
                  <a:srgbClr val="353535"/>
                </a:solidFill>
                <a:latin typeface="Segoe UI" panose="020B0502040204020203" pitchFamily="34" charset="0"/>
                <a:ea typeface="Times New Roman" panose="02020603050405020304" pitchFamily="18" charset="0"/>
                <a:cs typeface="Segoe UI" panose="020B0502040204020203" pitchFamily="34" charset="0"/>
              </a:rPr>
              <a:t>Real-time enforcement, compliance assessment and remediation at scale </a:t>
            </a:r>
            <a:endParaRPr lang="en-US" sz="1600" dirty="0">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marL="224097" indent="-224097" defTabSz="914225">
              <a:lnSpc>
                <a:spcPct val="90000"/>
              </a:lnSpc>
              <a:spcAft>
                <a:spcPts val="2353"/>
              </a:spcAft>
              <a:buFont typeface="+mj-lt"/>
              <a:buAutoNum type="arabicPeriod"/>
              <a:defRPr/>
            </a:pPr>
            <a:r>
              <a:rPr lang="en-US" sz="2000" dirty="0">
                <a:solidFill>
                  <a:schemeClr val="tx2"/>
                </a:solidFill>
                <a:latin typeface="+mj-lt"/>
                <a:cs typeface="Segoe UI" panose="020B0502040204020203" pitchFamily="34" charset="0"/>
              </a:rPr>
              <a:t>Resource visibility</a:t>
            </a:r>
            <a:br>
              <a:rPr lang="en-US" sz="1568" dirty="0">
                <a:solidFill>
                  <a:schemeClr val="tx2"/>
                </a:solidFill>
                <a:latin typeface="+mj-lt"/>
                <a:cs typeface="Segoe UI" panose="020B0502040204020203" pitchFamily="34" charset="0"/>
              </a:rPr>
            </a:br>
            <a:r>
              <a:rPr lang="en-US" sz="1600" dirty="0">
                <a:solidFill>
                  <a:srgbClr val="353535"/>
                </a:solidFill>
                <a:latin typeface="Segoe UI" panose="020B0502040204020203" pitchFamily="34" charset="0"/>
                <a:ea typeface="Times New Roman" panose="02020603050405020304" pitchFamily="18" charset="0"/>
                <a:cs typeface="Segoe UI" panose="020B0502040204020203" pitchFamily="34" charset="0"/>
              </a:rPr>
              <a:t>Query, explore &amp; analyze cloud resources at scale</a:t>
            </a:r>
            <a:endParaRPr lang="en-US" sz="1600" dirty="0">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sp>
        <p:nvSpPr>
          <p:cNvPr id="46" name="TextBox 45">
            <a:extLst>
              <a:ext uri="{FF2B5EF4-FFF2-40B4-BE49-F238E27FC236}">
                <a16:creationId xmlns:a16="http://schemas.microsoft.com/office/drawing/2014/main" id="{F4FF98AC-63BF-4080-B8A8-EF7F6297C57E}"/>
              </a:ext>
            </a:extLst>
          </p:cNvPr>
          <p:cNvSpPr txBox="1"/>
          <p:nvPr/>
        </p:nvSpPr>
        <p:spPr>
          <a:xfrm>
            <a:off x="455995" y="1052648"/>
            <a:ext cx="10607300" cy="960237"/>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2800" dirty="0">
                <a:solidFill>
                  <a:srgbClr val="0078D4"/>
                </a:solidFill>
              </a:rPr>
              <a:t>Providing control over the cloud environment, without sacrificing developer agility</a:t>
            </a:r>
          </a:p>
        </p:txBody>
      </p:sp>
      <p:grpSp>
        <p:nvGrpSpPr>
          <p:cNvPr id="8" name="Group 7">
            <a:extLst>
              <a:ext uri="{FF2B5EF4-FFF2-40B4-BE49-F238E27FC236}">
                <a16:creationId xmlns:a16="http://schemas.microsoft.com/office/drawing/2014/main" id="{EE388509-3452-462C-830F-732714263D3E}"/>
              </a:ext>
            </a:extLst>
          </p:cNvPr>
          <p:cNvGrpSpPr/>
          <p:nvPr/>
        </p:nvGrpSpPr>
        <p:grpSpPr>
          <a:xfrm>
            <a:off x="3673166" y="2299142"/>
            <a:ext cx="7583782" cy="4055062"/>
            <a:chOff x="3746819" y="2102237"/>
            <a:chExt cx="7735853" cy="4136374"/>
          </a:xfrm>
        </p:grpSpPr>
        <p:grpSp>
          <p:nvGrpSpPr>
            <p:cNvPr id="56" name="Group 55">
              <a:extLst>
                <a:ext uri="{FF2B5EF4-FFF2-40B4-BE49-F238E27FC236}">
                  <a16:creationId xmlns:a16="http://schemas.microsoft.com/office/drawing/2014/main" id="{F9EF531B-C7FF-4CE3-8770-B889B21A1E0F}"/>
                </a:ext>
              </a:extLst>
            </p:cNvPr>
            <p:cNvGrpSpPr/>
            <p:nvPr/>
          </p:nvGrpSpPr>
          <p:grpSpPr>
            <a:xfrm>
              <a:off x="3746819" y="2102237"/>
              <a:ext cx="7735853" cy="4136374"/>
              <a:chOff x="3824877" y="2102237"/>
              <a:chExt cx="7735853" cy="4136374"/>
            </a:xfrm>
          </p:grpSpPr>
          <p:sp>
            <p:nvSpPr>
              <p:cNvPr id="47" name="Rectangle 46">
                <a:extLst>
                  <a:ext uri="{FF2B5EF4-FFF2-40B4-BE49-F238E27FC236}">
                    <a16:creationId xmlns:a16="http://schemas.microsoft.com/office/drawing/2014/main" id="{F50C38F1-5566-4A4A-8C11-F2B3643FCA15}"/>
                  </a:ext>
                </a:extLst>
              </p:cNvPr>
              <p:cNvSpPr/>
              <p:nvPr/>
            </p:nvSpPr>
            <p:spPr>
              <a:xfrm>
                <a:off x="3824877" y="3982274"/>
                <a:ext cx="7613933" cy="108993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endParaRPr>
              </a:p>
            </p:txBody>
          </p:sp>
          <p:grpSp>
            <p:nvGrpSpPr>
              <p:cNvPr id="5" name="Group 4">
                <a:extLst>
                  <a:ext uri="{FF2B5EF4-FFF2-40B4-BE49-F238E27FC236}">
                    <a16:creationId xmlns:a16="http://schemas.microsoft.com/office/drawing/2014/main" id="{A6BF1EF4-494F-40AA-B8A1-08C5E1AB836B}"/>
                  </a:ext>
                </a:extLst>
              </p:cNvPr>
              <p:cNvGrpSpPr/>
              <p:nvPr/>
            </p:nvGrpSpPr>
            <p:grpSpPr>
              <a:xfrm>
                <a:off x="4630287" y="5150647"/>
                <a:ext cx="6389601" cy="1087964"/>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chemeClr val="tx1"/>
                      </a:soli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chemeClr val="tx1"/>
                      </a:solidFill>
                      <a:latin typeface="Segoe UI Semibold" panose="020B0702040204020203" pitchFamily="34" charset="0"/>
                      <a:ea typeface="Segoe UI" pitchFamily="34" charset="0"/>
                      <a:cs typeface="Segoe UI Semibold" panose="020B0702040204020203" pitchFamily="34" charset="0"/>
                    </a:rPr>
                    <a:t>Network</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chemeClr val="tx1"/>
                      </a:soli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chemeClr val="tx1"/>
                      </a:soli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AF68A-6D6E-458F-B0A2-BB0993C7DACD}"/>
                    </a:ext>
                  </a:extLst>
                </p:cNvPr>
                <p:cNvCxnSpPr>
                  <a:cxnSpLocks/>
                </p:cNvCxnSpPr>
                <p:nvPr/>
              </p:nvCxnSpPr>
              <p:spPr>
                <a:xfrm rot="5400000">
                  <a:off x="8028111" y="5498437"/>
                  <a:ext cx="0" cy="500283"/>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8082624" y="2107390"/>
                <a:ext cx="1412797" cy="117377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chemeClr val="bg1"/>
                    </a:soli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629912" y="2107390"/>
                <a:ext cx="721752"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chemeClr val="bg1"/>
                    </a:solidFill>
                    <a:latin typeface="Segoe UI Semibold" panose="020B0702040204020203" pitchFamily="34" charset="0"/>
                    <a:cs typeface="Segoe UI Semibold" panose="020B0702040204020203" pitchFamily="34" charset="0"/>
                  </a:rPr>
                  <a:t>CLI</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68504" y="2107390"/>
                <a:ext cx="970306" cy="11737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chemeClr val="bg1"/>
                    </a:soli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632772" y="3432599"/>
                <a:ext cx="0" cy="501004"/>
              </a:xfrm>
              <a:prstGeom prst="straightConnector1">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767119" y="3391439"/>
                <a:ext cx="3671691" cy="0"/>
              </a:xfrm>
              <a:prstGeom prst="straightConnector1">
                <a:avLst/>
              </a:prstGeom>
              <a:ln w="190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632773" y="3541415"/>
                <a:ext cx="592702" cy="258404"/>
              </a:xfrm>
              <a:prstGeom prst="rect">
                <a:avLst/>
              </a:prstGeom>
            </p:spPr>
            <p:txBody>
              <a:bodyPr wrap="none">
                <a:spAutoFit/>
              </a:bodyPr>
              <a:lstStyle/>
              <a:p>
                <a:pPr defTabSz="896112" fontAlgn="base">
                  <a:lnSpc>
                    <a:spcPct val="90000"/>
                  </a:lnSpc>
                  <a:spcBef>
                    <a:spcPct val="0"/>
                  </a:spcBef>
                  <a:spcAft>
                    <a:spcPct val="0"/>
                  </a:spcAft>
                  <a:defRPr/>
                </a:pPr>
                <a:r>
                  <a:rPr lang="en-US" sz="1175" dirty="0">
                    <a:ln w="3175">
                      <a:noFill/>
                    </a:ln>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4839896" y="3982021"/>
                <a:ext cx="5628608" cy="1090188"/>
                <a:chOff x="3909041" y="3379641"/>
                <a:chExt cx="7142209"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909041" y="3379641"/>
                  <a:ext cx="7142209"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chemeClr val="bg1"/>
                    </a:soli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4542020" cy="346619"/>
                </a:xfrm>
                <a:prstGeom prst="rect">
                  <a:avLst/>
                </a:prstGeom>
                <a:grpFill/>
              </p:spPr>
              <p:txBody>
                <a:bodyPr wrap="none">
                  <a:spAutoFit/>
                </a:bodyPr>
                <a:lstStyle/>
                <a:p>
                  <a:pPr defTabSz="896112" fontAlgn="base">
                    <a:lnSpc>
                      <a:spcPct val="90000"/>
                    </a:lnSpc>
                    <a:spcBef>
                      <a:spcPct val="0"/>
                    </a:spcBef>
                    <a:spcAft>
                      <a:spcPct val="0"/>
                    </a:spcAft>
                    <a:defRPr/>
                  </a:pPr>
                  <a:r>
                    <a:rPr lang="en-US" sz="1800" dirty="0">
                      <a:ln w="3175">
                        <a:noFill/>
                      </a:ln>
                      <a:solidFill>
                        <a:schemeClr val="bg1"/>
                      </a:solidFill>
                      <a:latin typeface="Segoe UI Semibold" panose="020B0702040204020203" pitchFamily="34" charset="0"/>
                      <a:cs typeface="Segoe UI" pitchFamily="34" charset="0"/>
                    </a:rPr>
                    <a:t>Azure Resource Manager (ARM)</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4262451" y="3570899"/>
                  <a:ext cx="6480416" cy="3273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72" dirty="0">
                      <a:solidFill>
                        <a:schemeClr val="tx1"/>
                      </a:solidFill>
                      <a:latin typeface="+mj-lt"/>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02684" y="3982019"/>
                <a:ext cx="950652" cy="109018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589" rIns="0"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chemeClr val="tx1"/>
                    </a:soli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0953657" y="3707313"/>
                <a:ext cx="607073" cy="258404"/>
              </a:xfrm>
              <a:prstGeom prst="rect">
                <a:avLst/>
              </a:prstGeom>
            </p:spPr>
            <p:txBody>
              <a:bodyPr wrap="none">
                <a:spAutoFit/>
              </a:bodyPr>
              <a:lstStyle/>
              <a:p>
                <a:pPr defTabSz="896112" fontAlgn="base">
                  <a:lnSpc>
                    <a:spcPct val="90000"/>
                  </a:lnSpc>
                  <a:spcBef>
                    <a:spcPct val="0"/>
                  </a:spcBef>
                  <a:spcAft>
                    <a:spcPct val="0"/>
                  </a:spcAft>
                  <a:defRPr/>
                </a:pPr>
                <a:r>
                  <a:rPr lang="en-US" sz="1175" dirty="0">
                    <a:ln w="3175">
                      <a:noFill/>
                    </a:ln>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0952494" y="3615429"/>
                <a:ext cx="0" cy="354393"/>
              </a:xfrm>
              <a:prstGeom prst="line">
                <a:avLst/>
              </a:prstGeom>
              <a:ln w="19050">
                <a:solidFill>
                  <a:schemeClr val="accent2"/>
                </a:solidFill>
                <a:headEnd type="none"/>
                <a:tailEnd type="oval" w="med"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2903E56-8F35-4D39-8F06-AE6A7C9233C9}"/>
                  </a:ext>
                </a:extLst>
              </p:cNvPr>
              <p:cNvGrpSpPr/>
              <p:nvPr/>
            </p:nvGrpSpPr>
            <p:grpSpPr>
              <a:xfrm>
                <a:off x="4614256" y="2102237"/>
                <a:ext cx="3265613" cy="1702115"/>
                <a:chOff x="4585758" y="1812869"/>
                <a:chExt cx="3278466" cy="1702115"/>
              </a:xfrm>
            </p:grpSpPr>
            <p:sp>
              <p:nvSpPr>
                <p:cNvPr id="27" name="Double Brace 26">
                  <a:extLst>
                    <a:ext uri="{FF2B5EF4-FFF2-40B4-BE49-F238E27FC236}">
                      <a16:creationId xmlns:a16="http://schemas.microsoft.com/office/drawing/2014/main" id="{132A0C2D-149D-470D-8733-B0CAF08DF789}"/>
                    </a:ext>
                  </a:extLst>
                </p:cNvPr>
                <p:cNvSpPr/>
                <p:nvPr/>
              </p:nvSpPr>
              <p:spPr>
                <a:xfrm>
                  <a:off x="4585758" y="1812869"/>
                  <a:ext cx="3278466" cy="1697665"/>
                </a:xfrm>
                <a:prstGeom prst="bracePair">
                  <a:avLst/>
                </a:prstGeom>
                <a:noFill/>
                <a:ln w="19050" cap="flat" cmpd="sng" algn="ctr">
                  <a:solidFill>
                    <a:schemeClr val="accent2"/>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49" name="Group 48">
                  <a:extLst>
                    <a:ext uri="{FF2B5EF4-FFF2-40B4-BE49-F238E27FC236}">
                      <a16:creationId xmlns:a16="http://schemas.microsoft.com/office/drawing/2014/main" id="{5EF736C7-A277-4D90-81EA-990F59A76D9C}"/>
                    </a:ext>
                  </a:extLst>
                </p:cNvPr>
                <p:cNvGrpSpPr/>
                <p:nvPr/>
              </p:nvGrpSpPr>
              <p:grpSpPr>
                <a:xfrm>
                  <a:off x="4995774" y="1818022"/>
                  <a:ext cx="2459208" cy="1171863"/>
                  <a:chOff x="4995774" y="1818022"/>
                  <a:chExt cx="2459208" cy="1171863"/>
                </a:xfrm>
              </p:grpSpPr>
              <p:sp>
                <p:nvSpPr>
                  <p:cNvPr id="24" name="Rectangle 23">
                    <a:extLst>
                      <a:ext uri="{FF2B5EF4-FFF2-40B4-BE49-F238E27FC236}">
                        <a16:creationId xmlns:a16="http://schemas.microsoft.com/office/drawing/2014/main" id="{ED677177-FB10-4E19-A4ED-7F3A1BD0AE19}"/>
                      </a:ext>
                    </a:extLst>
                  </p:cNvPr>
                  <p:cNvSpPr/>
                  <p:nvPr/>
                </p:nvSpPr>
                <p:spPr bwMode="auto">
                  <a:xfrm>
                    <a:off x="5832178"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4995774"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6668581" y="1818022"/>
                    <a:ext cx="786401" cy="117186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rgbClr val="353535"/>
                        </a:solidFill>
                        <a:latin typeface="Segoe UI Semibold" panose="020B0702040204020203" pitchFamily="34" charset="0"/>
                        <a:cs typeface="Segoe UI Semibold" panose="020B0702040204020203" pitchFamily="34" charset="0"/>
                      </a:rPr>
                      <a:t>ARM Templates</a:t>
                    </a:r>
                  </a:p>
                </p:txBody>
              </p:sp>
            </p:grpSp>
            <p:sp>
              <p:nvSpPr>
                <p:cNvPr id="41" name="Rectangle 40">
                  <a:extLst>
                    <a:ext uri="{FF2B5EF4-FFF2-40B4-BE49-F238E27FC236}">
                      <a16:creationId xmlns:a16="http://schemas.microsoft.com/office/drawing/2014/main" id="{01CEA414-0691-498D-AF5F-839E0CE30716}"/>
                    </a:ext>
                  </a:extLst>
                </p:cNvPr>
                <p:cNvSpPr/>
                <p:nvPr/>
              </p:nvSpPr>
              <p:spPr bwMode="auto">
                <a:xfrm rot="5400000">
                  <a:off x="6122593" y="2182617"/>
                  <a:ext cx="205547" cy="245918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rgbClr val="353535"/>
                      </a:solidFill>
                      <a:latin typeface="Segoe UI Semibold" panose="020B0702040204020203" pitchFamily="34" charset="0"/>
                      <a:cs typeface="Segoe UI Semibold" panose="020B0702040204020203" pitchFamily="34" charset="0"/>
                    </a:rPr>
                    <a:t>Subscriptions</a:t>
                  </a:r>
                </a:p>
              </p:txBody>
            </p:sp>
          </p:grpSp>
          <p:sp>
            <p:nvSpPr>
              <p:cNvPr id="42" name="Rectangle 41">
                <a:extLst>
                  <a:ext uri="{FF2B5EF4-FFF2-40B4-BE49-F238E27FC236}">
                    <a16:creationId xmlns:a16="http://schemas.microsoft.com/office/drawing/2014/main" id="{3B290280-47FC-4C5A-9C4C-33955C176F01}"/>
                  </a:ext>
                </a:extLst>
              </p:cNvPr>
              <p:cNvSpPr/>
              <p:nvPr/>
            </p:nvSpPr>
            <p:spPr bwMode="auto">
              <a:xfrm>
                <a:off x="3837999" y="3982018"/>
                <a:ext cx="999315" cy="10953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0589" rIns="0"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r>
                  <a:rPr lang="en-US" sz="1176" dirty="0">
                    <a:solidFill>
                      <a:schemeClr val="tx1"/>
                    </a:solidFill>
                    <a:latin typeface="Segoe UI Semibold" panose="020B0702040204020203" pitchFamily="34" charset="0"/>
                    <a:cs typeface="Segoe UI Semibold" panose="020B0702040204020203" pitchFamily="34" charset="0"/>
                  </a:rPr>
                  <a:t>Azure Blueprints</a:t>
                </a:r>
              </a:p>
            </p:txBody>
          </p:sp>
          <p:grpSp>
            <p:nvGrpSpPr>
              <p:cNvPr id="52" name="Group 51">
                <a:extLst>
                  <a:ext uri="{FF2B5EF4-FFF2-40B4-BE49-F238E27FC236}">
                    <a16:creationId xmlns:a16="http://schemas.microsoft.com/office/drawing/2014/main" id="{53770DD2-002B-41C2-A8AA-0E27364B4FB9}"/>
                  </a:ext>
                </a:extLst>
              </p:cNvPr>
              <p:cNvGrpSpPr/>
              <p:nvPr/>
            </p:nvGrpSpPr>
            <p:grpSpPr>
              <a:xfrm>
                <a:off x="3912242" y="2939970"/>
                <a:ext cx="642291" cy="961107"/>
                <a:chOff x="3659038" y="2480336"/>
                <a:chExt cx="866762" cy="1131374"/>
              </a:xfrm>
            </p:grpSpPr>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3659038" y="2480336"/>
                  <a:ext cx="0" cy="1131374"/>
                </a:xfrm>
                <a:prstGeom prst="straightConnector1">
                  <a:avLst/>
                </a:prstGeom>
                <a:ln w="19050">
                  <a:solidFill>
                    <a:schemeClr val="accent2"/>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3659038" y="2480336"/>
                  <a:ext cx="866762" cy="0"/>
                </a:xfrm>
                <a:prstGeom prst="straightConnector1">
                  <a:avLst/>
                </a:prstGeom>
                <a:ln w="19050">
                  <a:solidFill>
                    <a:schemeClr val="accent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pic>
          <p:nvPicPr>
            <p:cNvPr id="45" name="Picture 44" descr="A close up of a logo&#10;&#10;Description generated with high confidence">
              <a:extLst>
                <a:ext uri="{FF2B5EF4-FFF2-40B4-BE49-F238E27FC236}">
                  <a16:creationId xmlns:a16="http://schemas.microsoft.com/office/drawing/2014/main" id="{10F2A8AE-590C-40E8-B7AF-CF600BF38BF2}"/>
                </a:ext>
              </a:extLst>
            </p:cNvPr>
            <p:cNvPicPr>
              <a:picLocks noChangeAspect="1"/>
            </p:cNvPicPr>
            <p:nvPr/>
          </p:nvPicPr>
          <p:blipFill>
            <a:blip r:embed="rId3"/>
            <a:stretch>
              <a:fillRect/>
            </a:stretch>
          </p:blipFill>
          <p:spPr>
            <a:xfrm>
              <a:off x="6700165" y="4210974"/>
              <a:ext cx="244156" cy="244156"/>
            </a:xfrm>
            <a:prstGeom prst="rect">
              <a:avLst/>
            </a:prstGeom>
          </p:spPr>
        </p:pic>
        <p:pic>
          <p:nvPicPr>
            <p:cNvPr id="51" name="Picture 2">
              <a:extLst>
                <a:ext uri="{FF2B5EF4-FFF2-40B4-BE49-F238E27FC236}">
                  <a16:creationId xmlns:a16="http://schemas.microsoft.com/office/drawing/2014/main" id="{3101CCB2-C5FE-4FE7-A9AF-2CE43F816B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87406" y="4681994"/>
              <a:ext cx="232614" cy="232614"/>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E7D7BFE6-B1C4-4030-A88D-ADC7C765F8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8728" y="4611628"/>
              <a:ext cx="276870" cy="276870"/>
            </a:xfrm>
            <a:prstGeom prst="rect">
              <a:avLst/>
            </a:prstGeom>
          </p:spPr>
        </p:pic>
        <p:pic>
          <p:nvPicPr>
            <p:cNvPr id="55" name="Picture 54" descr="A close up of a logo&#10;&#10;Description generated with high confidence">
              <a:extLst>
                <a:ext uri="{FF2B5EF4-FFF2-40B4-BE49-F238E27FC236}">
                  <a16:creationId xmlns:a16="http://schemas.microsoft.com/office/drawing/2014/main" id="{E496E345-E543-4F4D-A0BC-F939DF25E7A5}"/>
                </a:ext>
              </a:extLst>
            </p:cNvPr>
            <p:cNvPicPr>
              <a:picLocks noChangeAspect="1"/>
            </p:cNvPicPr>
            <p:nvPr/>
          </p:nvPicPr>
          <p:blipFill>
            <a:blip r:embed="rId7"/>
            <a:stretch>
              <a:fillRect/>
            </a:stretch>
          </p:blipFill>
          <p:spPr>
            <a:xfrm flipH="1">
              <a:off x="5232172" y="3357329"/>
              <a:ext cx="152683" cy="152683"/>
            </a:xfrm>
            <a:prstGeom prst="rect">
              <a:avLst/>
            </a:prstGeom>
          </p:spPr>
        </p:pic>
      </p:grpSp>
      <p:sp>
        <p:nvSpPr>
          <p:cNvPr id="15" name="Rectangle 14">
            <a:extLst>
              <a:ext uri="{FF2B5EF4-FFF2-40B4-BE49-F238E27FC236}">
                <a16:creationId xmlns:a16="http://schemas.microsoft.com/office/drawing/2014/main" id="{6E1E5B35-2FEB-47B2-A980-8E46879093E0}"/>
              </a:ext>
            </a:extLst>
          </p:cNvPr>
          <p:cNvSpPr/>
          <p:nvPr/>
        </p:nvSpPr>
        <p:spPr bwMode="auto">
          <a:xfrm>
            <a:off x="4847405" y="3480301"/>
            <a:ext cx="2401394" cy="2564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chemeClr val="tx1"/>
                </a:solidFill>
                <a:latin typeface="+mj-lt"/>
                <a:ea typeface="Segoe UI" pitchFamily="34" charset="0"/>
                <a:cs typeface="Segoe UI" pitchFamily="34" charset="0"/>
              </a:rPr>
              <a:t>Management Groups</a:t>
            </a:r>
          </a:p>
        </p:txBody>
      </p:sp>
    </p:spTree>
    <p:extLst>
      <p:ext uri="{BB962C8B-B14F-4D97-AF65-F5344CB8AC3E}">
        <p14:creationId xmlns:p14="http://schemas.microsoft.com/office/powerpoint/2010/main" val="8969481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1C989E9-B0C8-4F4B-9B21-97B53FD8A063}"/>
              </a:ext>
            </a:extLst>
          </p:cNvPr>
          <p:cNvSpPr/>
          <p:nvPr/>
        </p:nvSpPr>
        <p:spPr bwMode="auto">
          <a:xfrm>
            <a:off x="7710682" y="1781988"/>
            <a:ext cx="3313310" cy="469694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r>
              <a:rPr lang="en-US" sz="1961" kern="0" dirty="0">
                <a:gradFill>
                  <a:gsLst>
                    <a:gs pos="0">
                      <a:srgbClr val="FFFFFF"/>
                    </a:gs>
                    <a:gs pos="100000">
                      <a:srgbClr val="FFFFFF"/>
                    </a:gs>
                  </a:gsLst>
                  <a:lin ang="5400000" scaled="0"/>
                </a:gradFill>
                <a:latin typeface="Segoe UI Semilight"/>
              </a:rPr>
              <a:t>3</a:t>
            </a:r>
          </a:p>
        </p:txBody>
      </p:sp>
      <p:sp>
        <p:nvSpPr>
          <p:cNvPr id="36" name="Rectangle 35">
            <a:extLst>
              <a:ext uri="{FF2B5EF4-FFF2-40B4-BE49-F238E27FC236}">
                <a16:creationId xmlns:a16="http://schemas.microsoft.com/office/drawing/2014/main" id="{83D39A35-9CE3-476F-A32E-DCC839F2FA12}"/>
              </a:ext>
            </a:extLst>
          </p:cNvPr>
          <p:cNvSpPr/>
          <p:nvPr/>
        </p:nvSpPr>
        <p:spPr bwMode="auto">
          <a:xfrm>
            <a:off x="4083339" y="1781988"/>
            <a:ext cx="3313310" cy="469694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r>
              <a:rPr lang="en-US" sz="1961" kern="0" dirty="0">
                <a:gradFill>
                  <a:gsLst>
                    <a:gs pos="0">
                      <a:srgbClr val="FFFFFF"/>
                    </a:gs>
                    <a:gs pos="100000">
                      <a:srgbClr val="FFFFFF"/>
                    </a:gs>
                  </a:gsLst>
                  <a:lin ang="5400000" scaled="0"/>
                </a:gradFill>
                <a:latin typeface="Segoe UI Semilight"/>
              </a:rPr>
              <a:t>`2</a:t>
            </a:r>
          </a:p>
        </p:txBody>
      </p:sp>
      <p:sp>
        <p:nvSpPr>
          <p:cNvPr id="3" name="Rectangle 2">
            <a:extLst>
              <a:ext uri="{FF2B5EF4-FFF2-40B4-BE49-F238E27FC236}">
                <a16:creationId xmlns:a16="http://schemas.microsoft.com/office/drawing/2014/main" id="{6E2E6FD8-6196-4980-BCDE-581E7208604F}"/>
              </a:ext>
            </a:extLst>
          </p:cNvPr>
          <p:cNvSpPr/>
          <p:nvPr/>
        </p:nvSpPr>
        <p:spPr bwMode="auto">
          <a:xfrm>
            <a:off x="455995" y="1781988"/>
            <a:ext cx="3313310" cy="4696943"/>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r>
              <a:rPr lang="en-US" sz="1961" kern="0" dirty="0">
                <a:gradFill>
                  <a:gsLst>
                    <a:gs pos="0">
                      <a:srgbClr val="FFFFFF"/>
                    </a:gs>
                    <a:gs pos="100000">
                      <a:srgbClr val="FFFFFF"/>
                    </a:gs>
                  </a:gsLst>
                  <a:lin ang="5400000" scaled="0"/>
                </a:gradFill>
                <a:latin typeface="Segoe UI Semilight"/>
              </a:rPr>
              <a:t>1</a:t>
            </a:r>
          </a:p>
        </p:txBody>
      </p:sp>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455996" y="620827"/>
            <a:ext cx="8315185" cy="403079"/>
          </a:xfrm>
        </p:spPr>
        <p:txBody>
          <a:bodyPr/>
          <a:lstStyle/>
          <a:p>
            <a:r>
              <a:rPr lang="en-US" sz="3600" dirty="0"/>
              <a:t>Azure Management Groups</a:t>
            </a:r>
          </a:p>
        </p:txBody>
      </p:sp>
      <p:grpSp>
        <p:nvGrpSpPr>
          <p:cNvPr id="39" name="Group 38">
            <a:extLst>
              <a:ext uri="{FF2B5EF4-FFF2-40B4-BE49-F238E27FC236}">
                <a16:creationId xmlns:a16="http://schemas.microsoft.com/office/drawing/2014/main" id="{A9A9260D-BE85-4142-9827-A4FD3E9399C5}"/>
              </a:ext>
            </a:extLst>
          </p:cNvPr>
          <p:cNvGrpSpPr/>
          <p:nvPr/>
        </p:nvGrpSpPr>
        <p:grpSpPr>
          <a:xfrm>
            <a:off x="7710681" y="2446161"/>
            <a:ext cx="3333922" cy="3360796"/>
            <a:chOff x="8647992" y="1934882"/>
            <a:chExt cx="3108960" cy="3428187"/>
          </a:xfrm>
        </p:grpSpPr>
        <p:sp>
          <p:nvSpPr>
            <p:cNvPr id="13" name="TextBox 12">
              <a:extLst>
                <a:ext uri="{FF2B5EF4-FFF2-40B4-BE49-F238E27FC236}">
                  <a16:creationId xmlns:a16="http://schemas.microsoft.com/office/drawing/2014/main" id="{CD3F1F43-2800-4643-9DBD-CB282986484E}"/>
                </a:ext>
              </a:extLst>
            </p:cNvPr>
            <p:cNvSpPr txBox="1"/>
            <p:nvPr/>
          </p:nvSpPr>
          <p:spPr>
            <a:xfrm>
              <a:off x="8647993" y="2722346"/>
              <a:ext cx="3108959" cy="2640723"/>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latin typeface="Segoe UI"/>
                </a:rPr>
                <a:t>Leverage Azure Resource Manager (ARM) objects that integrate with other Azure </a:t>
              </a:r>
              <a:r>
                <a:rPr lang="en-US" sz="1568">
                  <a:latin typeface="Segoe UI"/>
                </a:rPr>
                <a:t>services </a:t>
              </a:r>
              <a:endParaRPr lang="en-US" sz="1568" dirty="0">
                <a:latin typeface="Segoe UI"/>
              </a:endParaRPr>
            </a:p>
            <a:p>
              <a:pPr defTabSz="914192">
                <a:lnSpc>
                  <a:spcPct val="90000"/>
                </a:lnSpc>
                <a:spcBef>
                  <a:spcPts val="2353"/>
                </a:spcBef>
                <a:defRPr/>
              </a:pPr>
              <a:r>
                <a:rPr lang="en-US" sz="1568" dirty="0">
                  <a:latin typeface="Segoe UI Semibold" panose="020B0702040204020203" pitchFamily="34" charset="0"/>
                  <a:cs typeface="Segoe UI Semibold" panose="020B0702040204020203" pitchFamily="34" charset="0"/>
                </a:rPr>
                <a:t>Azure services: </a:t>
              </a:r>
            </a:p>
            <a:p>
              <a:pPr indent="-88" defTabSz="914192">
                <a:lnSpc>
                  <a:spcPct val="90000"/>
                </a:lnSpc>
                <a:spcBef>
                  <a:spcPts val="588"/>
                </a:spcBef>
                <a:defRPr/>
              </a:pPr>
              <a:r>
                <a:rPr lang="en-US" sz="1372" dirty="0">
                  <a:latin typeface="Segoe UI"/>
                </a:rPr>
                <a:t>Azure Policy</a:t>
              </a:r>
            </a:p>
            <a:p>
              <a:pPr indent="-88" defTabSz="914192">
                <a:lnSpc>
                  <a:spcPct val="90000"/>
                </a:lnSpc>
                <a:spcBef>
                  <a:spcPts val="588"/>
                </a:spcBef>
                <a:defRPr/>
              </a:pPr>
              <a:r>
                <a:rPr lang="en-US" sz="1372" dirty="0" err="1">
                  <a:latin typeface="Segoe UI"/>
                </a:rPr>
                <a:t>RBAC</a:t>
              </a:r>
              <a:endParaRPr lang="en-US" sz="1372" dirty="0">
                <a:latin typeface="Segoe UI"/>
              </a:endParaRPr>
            </a:p>
            <a:p>
              <a:pPr indent="-88" defTabSz="914192">
                <a:lnSpc>
                  <a:spcPct val="90000"/>
                </a:lnSpc>
                <a:spcBef>
                  <a:spcPts val="588"/>
                </a:spcBef>
                <a:defRPr/>
              </a:pPr>
              <a:r>
                <a:rPr lang="en-US" sz="1372" dirty="0">
                  <a:latin typeface="Segoe UI"/>
                </a:rPr>
                <a:t>Azure Cost Management</a:t>
              </a:r>
            </a:p>
            <a:p>
              <a:pPr indent="-88" defTabSz="914192">
                <a:lnSpc>
                  <a:spcPct val="90000"/>
                </a:lnSpc>
                <a:spcBef>
                  <a:spcPts val="588"/>
                </a:spcBef>
                <a:defRPr/>
              </a:pPr>
              <a:r>
                <a:rPr lang="en-US" sz="1372" dirty="0">
                  <a:latin typeface="Segoe UI"/>
                </a:rPr>
                <a:t>Azure Blueprints</a:t>
              </a:r>
            </a:p>
            <a:p>
              <a:pPr indent="-88" defTabSz="914192">
                <a:lnSpc>
                  <a:spcPct val="90000"/>
                </a:lnSpc>
                <a:spcBef>
                  <a:spcPts val="588"/>
                </a:spcBef>
                <a:defRPr/>
              </a:pPr>
              <a:r>
                <a:rPr lang="en-US" sz="1372" dirty="0">
                  <a:latin typeface="Segoe UI"/>
                </a:rPr>
                <a:t>Azure Security Center </a:t>
              </a:r>
            </a:p>
          </p:txBody>
        </p:sp>
        <p:sp>
          <p:nvSpPr>
            <p:cNvPr id="16" name="Rectangle 15">
              <a:extLst>
                <a:ext uri="{FF2B5EF4-FFF2-40B4-BE49-F238E27FC236}">
                  <a16:creationId xmlns:a16="http://schemas.microsoft.com/office/drawing/2014/main" id="{092512AA-4E36-409A-94F3-E195583A27B9}"/>
                </a:ext>
              </a:extLst>
            </p:cNvPr>
            <p:cNvSpPr/>
            <p:nvPr/>
          </p:nvSpPr>
          <p:spPr bwMode="auto">
            <a:xfrm>
              <a:off x="8647992" y="1934882"/>
              <a:ext cx="2540958" cy="726961"/>
            </a:xfrm>
            <a:prstGeom prst="rect">
              <a:avLst/>
            </a:prstGeom>
            <a:solidFill>
              <a:schemeClr val="bg1"/>
            </a:solidFill>
            <a:ln w="10795" cap="flat" cmpd="sng" algn="ctr">
              <a:noFill/>
              <a:prstDash val="solid"/>
            </a:ln>
            <a:effectLst/>
          </p:spPr>
          <p:txBody>
            <a:bodyPr vert="horz" wrap="square" lIns="179285" tIns="89642" rIns="89642" bIns="89642" numCol="1" rtlCol="0" anchor="b"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Apply controls at scale</a:t>
              </a:r>
            </a:p>
          </p:txBody>
        </p:sp>
      </p:grpSp>
      <p:grpSp>
        <p:nvGrpSpPr>
          <p:cNvPr id="37" name="Group 36">
            <a:extLst>
              <a:ext uri="{FF2B5EF4-FFF2-40B4-BE49-F238E27FC236}">
                <a16:creationId xmlns:a16="http://schemas.microsoft.com/office/drawing/2014/main" id="{DC196CC5-EAA8-4E3A-AFAF-6412A7B4CFFF}"/>
              </a:ext>
            </a:extLst>
          </p:cNvPr>
          <p:cNvGrpSpPr/>
          <p:nvPr/>
        </p:nvGrpSpPr>
        <p:grpSpPr>
          <a:xfrm>
            <a:off x="455994" y="2701438"/>
            <a:ext cx="3069076" cy="2998279"/>
            <a:chOff x="448737" y="1934882"/>
            <a:chExt cx="2752966" cy="3058400"/>
          </a:xfrm>
        </p:grpSpPr>
        <p:sp>
          <p:nvSpPr>
            <p:cNvPr id="11" name="TextBox 10">
              <a:extLst>
                <a:ext uri="{FF2B5EF4-FFF2-40B4-BE49-F238E27FC236}">
                  <a16:creationId xmlns:a16="http://schemas.microsoft.com/office/drawing/2014/main" id="{B0A446E4-CB8D-4EEF-8F85-79117312FA10}"/>
                </a:ext>
              </a:extLst>
            </p:cNvPr>
            <p:cNvSpPr txBox="1"/>
            <p:nvPr/>
          </p:nvSpPr>
          <p:spPr>
            <a:xfrm>
              <a:off x="448738" y="2722346"/>
              <a:ext cx="2549436" cy="2270936"/>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latin typeface="Segoe UI"/>
                </a:rPr>
                <a:t>Group subscriptions into </a:t>
              </a:r>
              <a:br>
                <a:rPr lang="en-US" sz="1568" dirty="0">
                  <a:latin typeface="Segoe UI"/>
                </a:rPr>
              </a:br>
              <a:r>
                <a:rPr lang="en-US" sz="1568" dirty="0">
                  <a:latin typeface="Segoe UI"/>
                </a:rPr>
                <a:t>logical groups</a:t>
              </a:r>
            </a:p>
            <a:p>
              <a:pPr defTabSz="914192">
                <a:lnSpc>
                  <a:spcPct val="90000"/>
                </a:lnSpc>
                <a:spcBef>
                  <a:spcPts val="2353"/>
                </a:spcBef>
                <a:defRPr/>
              </a:pPr>
              <a:r>
                <a:rPr lang="en-US" sz="1568" dirty="0">
                  <a:latin typeface="Segoe UI"/>
                </a:rPr>
                <a:t>Inherit properties that apply to all subscriptions   </a:t>
              </a:r>
            </a:p>
            <a:p>
              <a:pPr defTabSz="914192">
                <a:lnSpc>
                  <a:spcPct val="90000"/>
                </a:lnSpc>
                <a:spcBef>
                  <a:spcPts val="2353"/>
                </a:spcBef>
                <a:defRPr/>
              </a:pPr>
              <a:r>
                <a:rPr lang="en-US" sz="1568" dirty="0">
                  <a:latin typeface="Segoe UI"/>
                </a:rPr>
                <a:t>View aggregated information above the subscription level </a:t>
              </a:r>
            </a:p>
          </p:txBody>
        </p:sp>
        <p:sp>
          <p:nvSpPr>
            <p:cNvPr id="21" name="Rectangle 20">
              <a:extLst>
                <a:ext uri="{FF2B5EF4-FFF2-40B4-BE49-F238E27FC236}">
                  <a16:creationId xmlns:a16="http://schemas.microsoft.com/office/drawing/2014/main" id="{66C7F2E0-2D60-41F7-9AAD-3EC2A6C88A5F}"/>
                </a:ext>
              </a:extLst>
            </p:cNvPr>
            <p:cNvSpPr/>
            <p:nvPr/>
          </p:nvSpPr>
          <p:spPr bwMode="auto">
            <a:xfrm>
              <a:off x="448737" y="1934882"/>
              <a:ext cx="2752966" cy="691394"/>
            </a:xfrm>
            <a:prstGeom prst="rect">
              <a:avLst/>
            </a:prstGeom>
            <a:noFill/>
            <a:ln w="10795" cap="flat" cmpd="sng" algn="ctr">
              <a:noFill/>
              <a:prstDash val="solid"/>
            </a:ln>
            <a:effectLst/>
          </p:spPr>
          <p:txBody>
            <a:bodyPr vert="horz" wrap="square" lIns="179285" tIns="89642" rIns="89642" bIns="89642" numCol="1" rtlCol="0" anchor="b"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Simplify subscription management</a:t>
              </a:r>
            </a:p>
          </p:txBody>
        </p:sp>
      </p:grpSp>
      <p:grpSp>
        <p:nvGrpSpPr>
          <p:cNvPr id="38" name="Group 37">
            <a:extLst>
              <a:ext uri="{FF2B5EF4-FFF2-40B4-BE49-F238E27FC236}">
                <a16:creationId xmlns:a16="http://schemas.microsoft.com/office/drawing/2014/main" id="{B6F7781A-C42F-4D4B-8320-FC9024F93BA6}"/>
              </a:ext>
            </a:extLst>
          </p:cNvPr>
          <p:cNvGrpSpPr/>
          <p:nvPr/>
        </p:nvGrpSpPr>
        <p:grpSpPr>
          <a:xfrm>
            <a:off x="4083337" y="2446161"/>
            <a:ext cx="3029785" cy="3527579"/>
            <a:chOff x="4630136" y="1934882"/>
            <a:chExt cx="2825345" cy="3598314"/>
          </a:xfrm>
        </p:grpSpPr>
        <p:sp>
          <p:nvSpPr>
            <p:cNvPr id="12" name="TextBox 11">
              <a:extLst>
                <a:ext uri="{FF2B5EF4-FFF2-40B4-BE49-F238E27FC236}">
                  <a16:creationId xmlns:a16="http://schemas.microsoft.com/office/drawing/2014/main" id="{CD7DEBED-22A7-4E05-A424-37C2FAAD36DB}"/>
                </a:ext>
              </a:extLst>
            </p:cNvPr>
            <p:cNvSpPr txBox="1"/>
            <p:nvPr/>
          </p:nvSpPr>
          <p:spPr>
            <a:xfrm>
              <a:off x="4630136" y="2726782"/>
              <a:ext cx="2825345" cy="2806414"/>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latin typeface="Segoe UI"/>
                </a:rPr>
                <a:t>Create a flexible hierarchy that can be updated quickly </a:t>
              </a:r>
            </a:p>
            <a:p>
              <a:pPr defTabSz="914192">
                <a:lnSpc>
                  <a:spcPct val="90000"/>
                </a:lnSpc>
                <a:spcBef>
                  <a:spcPts val="2353"/>
                </a:spcBef>
                <a:defRPr/>
              </a:pPr>
              <a:r>
                <a:rPr lang="en-US" sz="1568" dirty="0">
                  <a:latin typeface="Segoe UI"/>
                </a:rPr>
                <a:t>Mirror the hierarchy to the organizational model that works for you</a:t>
              </a:r>
            </a:p>
            <a:p>
              <a:pPr defTabSz="914192">
                <a:lnSpc>
                  <a:spcPct val="90000"/>
                </a:lnSpc>
                <a:spcBef>
                  <a:spcPts val="2353"/>
                </a:spcBef>
                <a:defRPr/>
              </a:pPr>
              <a:r>
                <a:rPr lang="en-US" sz="1568" dirty="0">
                  <a:latin typeface="Segoe UI"/>
                </a:rPr>
                <a:t>Scale up or down depending on the organizational needs </a:t>
              </a:r>
            </a:p>
            <a:p>
              <a:pPr defTabSz="914192">
                <a:lnSpc>
                  <a:spcPct val="90000"/>
                </a:lnSpc>
                <a:spcBef>
                  <a:spcPts val="2353"/>
                </a:spcBef>
                <a:defRPr/>
              </a:pPr>
              <a:endParaRPr lang="en-US" sz="1568" dirty="0">
                <a:latin typeface="Segoe UI"/>
              </a:endParaRPr>
            </a:p>
          </p:txBody>
        </p:sp>
        <p:sp>
          <p:nvSpPr>
            <p:cNvPr id="22" name="Rectangle 21">
              <a:extLst>
                <a:ext uri="{FF2B5EF4-FFF2-40B4-BE49-F238E27FC236}">
                  <a16:creationId xmlns:a16="http://schemas.microsoft.com/office/drawing/2014/main" id="{87C0AB41-73B1-475F-B4B5-9CB70849EA78}"/>
                </a:ext>
              </a:extLst>
            </p:cNvPr>
            <p:cNvSpPr/>
            <p:nvPr/>
          </p:nvSpPr>
          <p:spPr bwMode="auto">
            <a:xfrm>
              <a:off x="4652713" y="1934882"/>
              <a:ext cx="2714843" cy="709769"/>
            </a:xfrm>
            <a:prstGeom prst="rect">
              <a:avLst/>
            </a:prstGeom>
            <a:noFill/>
            <a:ln w="10795" cap="flat" cmpd="sng" algn="ctr">
              <a:noFill/>
              <a:prstDash val="solid"/>
            </a:ln>
            <a:effectLst/>
          </p:spPr>
          <p:txBody>
            <a:bodyPr vert="horz" wrap="square" lIns="179285" tIns="89642" rIns="89642" bIns="89642" numCol="1" rtlCol="0" anchor="b"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Fit your organization </a:t>
              </a:r>
            </a:p>
          </p:txBody>
        </p:sp>
      </p:grpSp>
      <p:sp>
        <p:nvSpPr>
          <p:cNvPr id="25" name="TextBox 24">
            <a:extLst>
              <a:ext uri="{FF2B5EF4-FFF2-40B4-BE49-F238E27FC236}">
                <a16:creationId xmlns:a16="http://schemas.microsoft.com/office/drawing/2014/main" id="{A4D8594A-BC5C-49F4-82F7-B42DEBEE87EA}"/>
              </a:ext>
            </a:extLst>
          </p:cNvPr>
          <p:cNvSpPr txBox="1"/>
          <p:nvPr/>
        </p:nvSpPr>
        <p:spPr>
          <a:xfrm>
            <a:off x="455995" y="1052648"/>
            <a:ext cx="8636294"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Efficiently apply governance controls and manage groups of Azure subscriptions</a:t>
            </a:r>
          </a:p>
        </p:txBody>
      </p:sp>
      <p:grpSp>
        <p:nvGrpSpPr>
          <p:cNvPr id="19" name="Group 11">
            <a:extLst>
              <a:ext uri="{FF2B5EF4-FFF2-40B4-BE49-F238E27FC236}">
                <a16:creationId xmlns:a16="http://schemas.microsoft.com/office/drawing/2014/main" id="{7E3FFA4B-15E5-45E6-9265-37DCE9E47111}"/>
              </a:ext>
            </a:extLst>
          </p:cNvPr>
          <p:cNvGrpSpPr>
            <a:grpSpLocks noChangeAspect="1"/>
          </p:cNvGrpSpPr>
          <p:nvPr/>
        </p:nvGrpSpPr>
        <p:grpSpPr bwMode="auto">
          <a:xfrm>
            <a:off x="7931097" y="1935181"/>
            <a:ext cx="527584" cy="582054"/>
            <a:chOff x="6026" y="1337"/>
            <a:chExt cx="339" cy="374"/>
          </a:xfrm>
        </p:grpSpPr>
        <p:sp>
          <p:nvSpPr>
            <p:cNvPr id="20" name="AutoShape 10">
              <a:extLst>
                <a:ext uri="{FF2B5EF4-FFF2-40B4-BE49-F238E27FC236}">
                  <a16:creationId xmlns:a16="http://schemas.microsoft.com/office/drawing/2014/main" id="{DC814147-360C-41A4-89D5-499D14902331}"/>
                </a:ext>
              </a:extLst>
            </p:cNvPr>
            <p:cNvSpPr>
              <a:spLocks noChangeAspect="1" noChangeArrowheads="1" noTextEdit="1"/>
            </p:cNvSpPr>
            <p:nvPr/>
          </p:nvSpPr>
          <p:spPr bwMode="auto">
            <a:xfrm>
              <a:off x="6026" y="1337"/>
              <a:ext cx="339"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 name="Rectangle 12">
              <a:extLst>
                <a:ext uri="{FF2B5EF4-FFF2-40B4-BE49-F238E27FC236}">
                  <a16:creationId xmlns:a16="http://schemas.microsoft.com/office/drawing/2014/main" id="{44CF9548-75CA-41F0-9BF6-E5E54F860D21}"/>
                </a:ext>
              </a:extLst>
            </p:cNvPr>
            <p:cNvSpPr>
              <a:spLocks noChangeArrowheads="1"/>
            </p:cNvSpPr>
            <p:nvPr/>
          </p:nvSpPr>
          <p:spPr bwMode="auto">
            <a:xfrm>
              <a:off x="6058" y="1337"/>
              <a:ext cx="6" cy="3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 name="Rectangle 13">
              <a:extLst>
                <a:ext uri="{FF2B5EF4-FFF2-40B4-BE49-F238E27FC236}">
                  <a16:creationId xmlns:a16="http://schemas.microsoft.com/office/drawing/2014/main" id="{B8754726-2F6D-419C-BB5C-B9EF244508B7}"/>
                </a:ext>
              </a:extLst>
            </p:cNvPr>
            <p:cNvSpPr>
              <a:spLocks noChangeArrowheads="1"/>
            </p:cNvSpPr>
            <p:nvPr/>
          </p:nvSpPr>
          <p:spPr bwMode="auto">
            <a:xfrm>
              <a:off x="6193" y="1337"/>
              <a:ext cx="5" cy="3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5" name="Rectangle 14">
              <a:extLst>
                <a:ext uri="{FF2B5EF4-FFF2-40B4-BE49-F238E27FC236}">
                  <a16:creationId xmlns:a16="http://schemas.microsoft.com/office/drawing/2014/main" id="{5503D0DD-98E3-4965-A641-DCCABDA2F976}"/>
                </a:ext>
              </a:extLst>
            </p:cNvPr>
            <p:cNvSpPr>
              <a:spLocks noChangeArrowheads="1"/>
            </p:cNvSpPr>
            <p:nvPr/>
          </p:nvSpPr>
          <p:spPr bwMode="auto">
            <a:xfrm>
              <a:off x="6327" y="1337"/>
              <a:ext cx="6" cy="3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6" name="Oval 15">
              <a:extLst>
                <a:ext uri="{FF2B5EF4-FFF2-40B4-BE49-F238E27FC236}">
                  <a16:creationId xmlns:a16="http://schemas.microsoft.com/office/drawing/2014/main" id="{EFB756E9-6A7F-4EE5-A20D-9AA17417B186}"/>
                </a:ext>
              </a:extLst>
            </p:cNvPr>
            <p:cNvSpPr>
              <a:spLocks noChangeArrowheads="1"/>
            </p:cNvSpPr>
            <p:nvPr/>
          </p:nvSpPr>
          <p:spPr bwMode="auto">
            <a:xfrm>
              <a:off x="6026" y="1413"/>
              <a:ext cx="70" cy="7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7" name="Oval 16">
              <a:extLst>
                <a:ext uri="{FF2B5EF4-FFF2-40B4-BE49-F238E27FC236}">
                  <a16:creationId xmlns:a16="http://schemas.microsoft.com/office/drawing/2014/main" id="{A69F8EDC-98D5-4441-B50D-76E95AA3E6B3}"/>
                </a:ext>
              </a:extLst>
            </p:cNvPr>
            <p:cNvSpPr>
              <a:spLocks noChangeArrowheads="1"/>
            </p:cNvSpPr>
            <p:nvPr/>
          </p:nvSpPr>
          <p:spPr bwMode="auto">
            <a:xfrm>
              <a:off x="6161" y="1575"/>
              <a:ext cx="70" cy="7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8" name="Oval 17">
              <a:extLst>
                <a:ext uri="{FF2B5EF4-FFF2-40B4-BE49-F238E27FC236}">
                  <a16:creationId xmlns:a16="http://schemas.microsoft.com/office/drawing/2014/main" id="{246E5227-38FE-48B6-AAF8-639699494EE0}"/>
                </a:ext>
              </a:extLst>
            </p:cNvPr>
            <p:cNvSpPr>
              <a:spLocks noChangeArrowheads="1"/>
            </p:cNvSpPr>
            <p:nvPr/>
          </p:nvSpPr>
          <p:spPr bwMode="auto">
            <a:xfrm>
              <a:off x="6295" y="1395"/>
              <a:ext cx="70" cy="7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pic>
        <p:nvPicPr>
          <p:cNvPr id="49" name="Picture 48">
            <a:extLst>
              <a:ext uri="{FF2B5EF4-FFF2-40B4-BE49-F238E27FC236}">
                <a16:creationId xmlns:a16="http://schemas.microsoft.com/office/drawing/2014/main" id="{9F469569-C6CD-4231-9654-204A588C84D1}"/>
              </a:ext>
            </a:extLst>
          </p:cNvPr>
          <p:cNvPicPr>
            <a:picLocks noChangeAspect="1"/>
          </p:cNvPicPr>
          <p:nvPr/>
        </p:nvPicPr>
        <p:blipFill>
          <a:blip r:embed="rId3"/>
          <a:stretch>
            <a:fillRect/>
          </a:stretch>
        </p:blipFill>
        <p:spPr>
          <a:xfrm>
            <a:off x="664024" y="1900559"/>
            <a:ext cx="590970" cy="590970"/>
          </a:xfrm>
          <a:prstGeom prst="rect">
            <a:avLst/>
          </a:prstGeom>
        </p:spPr>
      </p:pic>
      <p:grpSp>
        <p:nvGrpSpPr>
          <p:cNvPr id="68" name="Group 67">
            <a:extLst>
              <a:ext uri="{FF2B5EF4-FFF2-40B4-BE49-F238E27FC236}">
                <a16:creationId xmlns:a16="http://schemas.microsoft.com/office/drawing/2014/main" id="{C73479A9-2D9F-4910-B289-A202EE510674}"/>
              </a:ext>
            </a:extLst>
          </p:cNvPr>
          <p:cNvGrpSpPr/>
          <p:nvPr/>
        </p:nvGrpSpPr>
        <p:grpSpPr>
          <a:xfrm>
            <a:off x="4214596" y="1895943"/>
            <a:ext cx="583913" cy="591977"/>
            <a:chOff x="4299107" y="2030773"/>
            <a:chExt cx="915168" cy="927806"/>
          </a:xfrm>
        </p:grpSpPr>
        <p:sp>
          <p:nvSpPr>
            <p:cNvPr id="50" name="Rectangle 49">
              <a:extLst>
                <a:ext uri="{FF2B5EF4-FFF2-40B4-BE49-F238E27FC236}">
                  <a16:creationId xmlns:a16="http://schemas.microsoft.com/office/drawing/2014/main" id="{8BB26EEA-E089-44DB-B3C8-8D2AD5EE67D6}"/>
                </a:ext>
              </a:extLst>
            </p:cNvPr>
            <p:cNvSpPr/>
            <p:nvPr/>
          </p:nvSpPr>
          <p:spPr bwMode="auto">
            <a:xfrm>
              <a:off x="4650152" y="2030773"/>
              <a:ext cx="213078" cy="2130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43A07D53-6C05-413D-BC9D-543ADEBEF5CA}"/>
                </a:ext>
              </a:extLst>
            </p:cNvPr>
            <p:cNvSpPr/>
            <p:nvPr/>
          </p:nvSpPr>
          <p:spPr bwMode="auto">
            <a:xfrm>
              <a:off x="4650152" y="2390410"/>
              <a:ext cx="213078" cy="213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45535D2C-526B-411B-9767-D1A7A5365785}"/>
                </a:ext>
              </a:extLst>
            </p:cNvPr>
            <p:cNvSpPr/>
            <p:nvPr/>
          </p:nvSpPr>
          <p:spPr bwMode="auto">
            <a:xfrm>
              <a:off x="5001197" y="2390410"/>
              <a:ext cx="213078" cy="213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16263C7A-21F9-4347-8E6B-E765071A0502}"/>
                </a:ext>
              </a:extLst>
            </p:cNvPr>
            <p:cNvSpPr/>
            <p:nvPr/>
          </p:nvSpPr>
          <p:spPr bwMode="auto">
            <a:xfrm>
              <a:off x="4299107" y="2390410"/>
              <a:ext cx="213078" cy="213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9CE4C0F9-43CC-419D-B7F2-76A8438FA5D2}"/>
                </a:ext>
              </a:extLst>
            </p:cNvPr>
            <p:cNvSpPr/>
            <p:nvPr/>
          </p:nvSpPr>
          <p:spPr bwMode="auto">
            <a:xfrm>
              <a:off x="4998108" y="2745501"/>
              <a:ext cx="213078" cy="213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FC2D1EF7-C3C1-4BB9-9B0C-1CC689199A68}"/>
                </a:ext>
              </a:extLst>
            </p:cNvPr>
            <p:cNvCxnSpPr>
              <a:cxnSpLocks/>
              <a:stCxn id="50" idx="2"/>
              <a:endCxn id="51" idx="0"/>
            </p:cNvCxnSpPr>
            <p:nvPr/>
          </p:nvCxnSpPr>
          <p:spPr>
            <a:xfrm>
              <a:off x="4756691" y="2243851"/>
              <a:ext cx="0" cy="1465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ight Bracket 63">
              <a:extLst>
                <a:ext uri="{FF2B5EF4-FFF2-40B4-BE49-F238E27FC236}">
                  <a16:creationId xmlns:a16="http://schemas.microsoft.com/office/drawing/2014/main" id="{1D4130DA-DAA9-4231-B9D5-A13218B9FB05}"/>
                </a:ext>
              </a:extLst>
            </p:cNvPr>
            <p:cNvSpPr/>
            <p:nvPr/>
          </p:nvSpPr>
          <p:spPr>
            <a:xfrm rot="16200000">
              <a:off x="4750238" y="2009246"/>
              <a:ext cx="63093" cy="699236"/>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cxnSp>
          <p:nvCxnSpPr>
            <p:cNvPr id="66" name="Straight Connector 65">
              <a:extLst>
                <a:ext uri="{FF2B5EF4-FFF2-40B4-BE49-F238E27FC236}">
                  <a16:creationId xmlns:a16="http://schemas.microsoft.com/office/drawing/2014/main" id="{35DD9ED6-ACED-45F2-9F2F-5D57A12089F0}"/>
                </a:ext>
              </a:extLst>
            </p:cNvPr>
            <p:cNvCxnSpPr>
              <a:cxnSpLocks/>
              <a:stCxn id="52" idx="2"/>
              <a:endCxn id="54" idx="0"/>
            </p:cNvCxnSpPr>
            <p:nvPr/>
          </p:nvCxnSpPr>
          <p:spPr>
            <a:xfrm flipH="1">
              <a:off x="5104647" y="2603488"/>
              <a:ext cx="3089" cy="14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0" name="Picture 69" descr="A close up of a logo&#10;&#10;Description generated with high confidence">
            <a:extLst>
              <a:ext uri="{FF2B5EF4-FFF2-40B4-BE49-F238E27FC236}">
                <a16:creationId xmlns:a16="http://schemas.microsoft.com/office/drawing/2014/main" id="{8DC5B39F-8A33-4A32-8188-CB995D4CD3E4}"/>
              </a:ext>
            </a:extLst>
          </p:cNvPr>
          <p:cNvPicPr>
            <a:picLocks noChangeAspect="1"/>
          </p:cNvPicPr>
          <p:nvPr/>
        </p:nvPicPr>
        <p:blipFill>
          <a:blip r:embed="rId4"/>
          <a:stretch>
            <a:fillRect/>
          </a:stretch>
        </p:blipFill>
        <p:spPr>
          <a:xfrm>
            <a:off x="9328872" y="588452"/>
            <a:ext cx="543108" cy="543108"/>
          </a:xfrm>
          <a:prstGeom prst="rect">
            <a:avLst/>
          </a:prstGeom>
        </p:spPr>
      </p:pic>
    </p:spTree>
    <p:extLst>
      <p:ext uri="{BB962C8B-B14F-4D97-AF65-F5344CB8AC3E}">
        <p14:creationId xmlns:p14="http://schemas.microsoft.com/office/powerpoint/2010/main" val="337477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378E-126D-480B-A664-7C3C927C24F5}"/>
              </a:ext>
            </a:extLst>
          </p:cNvPr>
          <p:cNvSpPr>
            <a:spLocks noGrp="1"/>
          </p:cNvSpPr>
          <p:nvPr>
            <p:ph type="title"/>
          </p:nvPr>
        </p:nvSpPr>
        <p:spPr>
          <a:xfrm>
            <a:off x="455995" y="620827"/>
            <a:ext cx="11306469" cy="804604"/>
          </a:xfrm>
        </p:spPr>
        <p:txBody>
          <a:bodyPr/>
          <a:lstStyle/>
          <a:p>
            <a:r>
              <a:rPr lang="en-US" sz="3600" dirty="0"/>
              <a:t>Management Group &amp; subscription </a:t>
            </a:r>
            <a:br>
              <a:rPr lang="en-US" sz="3600" dirty="0"/>
            </a:br>
            <a:r>
              <a:rPr lang="en-US" sz="3600" dirty="0"/>
              <a:t>modeling strategy</a:t>
            </a:r>
          </a:p>
        </p:txBody>
      </p:sp>
      <p:grpSp>
        <p:nvGrpSpPr>
          <p:cNvPr id="11" name="Group 10">
            <a:extLst>
              <a:ext uri="{FF2B5EF4-FFF2-40B4-BE49-F238E27FC236}">
                <a16:creationId xmlns:a16="http://schemas.microsoft.com/office/drawing/2014/main" id="{086EE653-C995-4C3A-AFC0-3697B6C85271}"/>
              </a:ext>
            </a:extLst>
          </p:cNvPr>
          <p:cNvGrpSpPr/>
          <p:nvPr/>
        </p:nvGrpSpPr>
        <p:grpSpPr>
          <a:xfrm>
            <a:off x="330725" y="1715916"/>
            <a:ext cx="11163450" cy="4791208"/>
            <a:chOff x="337356" y="1547673"/>
            <a:chExt cx="11387300" cy="4887282"/>
          </a:xfrm>
        </p:grpSpPr>
        <p:sp>
          <p:nvSpPr>
            <p:cNvPr id="36" name="Oval 35">
              <a:extLst>
                <a:ext uri="{FF2B5EF4-FFF2-40B4-BE49-F238E27FC236}">
                  <a16:creationId xmlns:a16="http://schemas.microsoft.com/office/drawing/2014/main" id="{9D7E5AA4-9AFD-4E08-96D4-9CC299E853D7}"/>
                </a:ext>
              </a:extLst>
            </p:cNvPr>
            <p:cNvSpPr/>
            <p:nvPr/>
          </p:nvSpPr>
          <p:spPr bwMode="auto">
            <a:xfrm>
              <a:off x="6574193" y="1547673"/>
              <a:ext cx="931422" cy="903993"/>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C1B8716F-594C-4366-85A0-203348BF9835}"/>
                </a:ext>
              </a:extLst>
            </p:cNvPr>
            <p:cNvGrpSpPr/>
            <p:nvPr/>
          </p:nvGrpSpPr>
          <p:grpSpPr>
            <a:xfrm>
              <a:off x="4477637" y="2620264"/>
              <a:ext cx="5129805" cy="876998"/>
              <a:chOff x="4328931" y="2620264"/>
              <a:chExt cx="5694744" cy="876998"/>
            </a:xfrm>
          </p:grpSpPr>
          <p:sp>
            <p:nvSpPr>
              <p:cNvPr id="8" name="Left Bracket 7">
                <a:extLst>
                  <a:ext uri="{FF2B5EF4-FFF2-40B4-BE49-F238E27FC236}">
                    <a16:creationId xmlns:a16="http://schemas.microsoft.com/office/drawing/2014/main" id="{8FD0C599-EAD2-40E2-BD68-AEAFB9DE405E}"/>
                  </a:ext>
                </a:extLst>
              </p:cNvPr>
              <p:cNvSpPr/>
              <p:nvPr/>
            </p:nvSpPr>
            <p:spPr>
              <a:xfrm rot="5400000">
                <a:off x="6829853" y="303440"/>
                <a:ext cx="692900" cy="5694744"/>
              </a:xfrm>
              <a:prstGeom prst="leftBracket">
                <a:avLst>
                  <a:gd name="adj" fmla="val 0"/>
                </a:avLst>
              </a:prstGeom>
              <a:ln w="19050">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31" name="Text Placeholder 3">
                <a:extLst>
                  <a:ext uri="{FF2B5EF4-FFF2-40B4-BE49-F238E27FC236}">
                    <a16:creationId xmlns:a16="http://schemas.microsoft.com/office/drawing/2014/main" id="{12891697-FEE3-4F80-8E71-24DF5AB87CB6}"/>
                  </a:ext>
                </a:extLst>
              </p:cNvPr>
              <p:cNvSpPr txBox="1">
                <a:spLocks/>
              </p:cNvSpPr>
              <p:nvPr/>
            </p:nvSpPr>
            <p:spPr>
              <a:xfrm>
                <a:off x="5844148" y="2620264"/>
                <a:ext cx="2664311" cy="332890"/>
              </a:xfrm>
              <a:prstGeom prst="rect">
                <a:avLst/>
              </a:prstGeom>
              <a:solidFill>
                <a:schemeClr val="bg2"/>
              </a:solidFill>
            </p:spPr>
            <p:txBody>
              <a:bodyPr vert="horz" wrap="square" lIns="91427" tIns="45713" rIns="91427" bIns="45713"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225">
                  <a:lnSpc>
                    <a:spcPct val="110000"/>
                  </a:lnSpc>
                  <a:defRPr/>
                </a:pPr>
                <a:r>
                  <a:rPr lang="en-US" sz="1500" dirty="0">
                    <a:solidFill>
                      <a:srgbClr val="3C3C41"/>
                    </a:solidFill>
                  </a:rPr>
                  <a:t>Org Management Group</a:t>
                </a:r>
              </a:p>
            </p:txBody>
          </p:sp>
        </p:grpSp>
        <p:sp>
          <p:nvSpPr>
            <p:cNvPr id="39" name="Rectangle 38">
              <a:extLst>
                <a:ext uri="{FF2B5EF4-FFF2-40B4-BE49-F238E27FC236}">
                  <a16:creationId xmlns:a16="http://schemas.microsoft.com/office/drawing/2014/main" id="{E4AD9168-BB8E-4F02-AFDE-58220F72CB19}"/>
                </a:ext>
              </a:extLst>
            </p:cNvPr>
            <p:cNvSpPr/>
            <p:nvPr/>
          </p:nvSpPr>
          <p:spPr>
            <a:xfrm>
              <a:off x="7321696" y="3497260"/>
              <a:ext cx="4402960" cy="2937695"/>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0" name="Rectangle 39">
              <a:extLst>
                <a:ext uri="{FF2B5EF4-FFF2-40B4-BE49-F238E27FC236}">
                  <a16:creationId xmlns:a16="http://schemas.microsoft.com/office/drawing/2014/main" id="{D606A060-C919-4937-A09E-2A2C9D42252D}"/>
                </a:ext>
              </a:extLst>
            </p:cNvPr>
            <p:cNvSpPr/>
            <p:nvPr/>
          </p:nvSpPr>
          <p:spPr>
            <a:xfrm>
              <a:off x="2360418" y="3497260"/>
              <a:ext cx="4402960" cy="2937695"/>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1" name="Flowchart: Alternate Process 9">
              <a:extLst>
                <a:ext uri="{FF2B5EF4-FFF2-40B4-BE49-F238E27FC236}">
                  <a16:creationId xmlns:a16="http://schemas.microsoft.com/office/drawing/2014/main" id="{6607D3F3-305E-4A4D-9702-13066C1BABF2}"/>
                </a:ext>
              </a:extLst>
            </p:cNvPr>
            <p:cNvSpPr/>
            <p:nvPr/>
          </p:nvSpPr>
          <p:spPr>
            <a:xfrm>
              <a:off x="7664150" y="4152364"/>
              <a:ext cx="1795332" cy="765420"/>
            </a:xfrm>
            <a:prstGeom prst="rect">
              <a:avLst/>
            </a:prstGeom>
            <a:solidFill>
              <a:srgbClr val="7030A0"/>
            </a:solidFill>
            <a:ln w="28575" cap="flat" cmpd="sng" algn="ctr">
              <a:noFill/>
              <a:prstDash val="solid"/>
              <a:miter lim="800000"/>
            </a:ln>
            <a:effectLst/>
          </p:spPr>
          <p:txBody>
            <a:bodyPr lIns="0" tIns="0" rIns="0" bIns="0" rtlCol="0" anchor="ctr">
              <a:noAutofit/>
            </a:bodyPr>
            <a:lstStyle/>
            <a:p>
              <a:pPr algn="ctr" defTabSz="896386">
                <a:defRPr/>
              </a:pPr>
              <a:r>
                <a:rPr lang="en-US" sz="1730" kern="0" dirty="0">
                  <a:solidFill>
                    <a:schemeClr val="bg2"/>
                  </a:solidFill>
                </a:rPr>
                <a:t>App A</a:t>
              </a:r>
            </a:p>
            <a:p>
              <a:pPr algn="ctr" defTabSz="896386">
                <a:defRPr/>
              </a:pPr>
              <a:r>
                <a:rPr lang="en-US" sz="1730" kern="0" dirty="0">
                  <a:solidFill>
                    <a:schemeClr val="bg2"/>
                  </a:solidFill>
                </a:rPr>
                <a:t>Pre-Prod</a:t>
              </a:r>
            </a:p>
          </p:txBody>
        </p:sp>
        <p:sp>
          <p:nvSpPr>
            <p:cNvPr id="42" name="Text Placeholder 3">
              <a:extLst>
                <a:ext uri="{FF2B5EF4-FFF2-40B4-BE49-F238E27FC236}">
                  <a16:creationId xmlns:a16="http://schemas.microsoft.com/office/drawing/2014/main" id="{52ADE9D9-713F-468C-85E3-604AB3D06C01}"/>
                </a:ext>
              </a:extLst>
            </p:cNvPr>
            <p:cNvSpPr txBox="1">
              <a:spLocks/>
            </p:cNvSpPr>
            <p:nvPr/>
          </p:nvSpPr>
          <p:spPr>
            <a:xfrm>
              <a:off x="337356" y="4489216"/>
              <a:ext cx="1847157" cy="677814"/>
            </a:xfrm>
            <a:prstGeom prst="rect">
              <a:avLst/>
            </a:prstGeom>
          </p:spPr>
          <p:txBody>
            <a:bodyPr vert="horz" lIns="89642" tIns="44821" rIns="89642" bIns="44821" rtlCol="0">
              <a:sp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ct val="110000"/>
                </a:lnSpc>
                <a:spcBef>
                  <a:spcPts val="980"/>
                </a:spcBef>
                <a:defRPr/>
              </a:pPr>
              <a:r>
                <a:rPr lang="en-US" sz="1765" b="0">
                  <a:solidFill>
                    <a:schemeClr val="tx1"/>
                  </a:solidFill>
                  <a:latin typeface="+mj-lt"/>
                </a:rPr>
                <a:t>Microsoft recommended</a:t>
              </a:r>
            </a:p>
          </p:txBody>
        </p:sp>
        <p:pic>
          <p:nvPicPr>
            <p:cNvPr id="49" name="Picture 2" descr="Image result for azure subscription icon">
              <a:extLst>
                <a:ext uri="{FF2B5EF4-FFF2-40B4-BE49-F238E27FC236}">
                  <a16:creationId xmlns:a16="http://schemas.microsoft.com/office/drawing/2014/main" id="{BA9E0EDF-542F-4760-A027-B2868F7D8BC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498528" y="3983254"/>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59" name="Flowchart: Alternate Process 9">
              <a:extLst>
                <a:ext uri="{FF2B5EF4-FFF2-40B4-BE49-F238E27FC236}">
                  <a16:creationId xmlns:a16="http://schemas.microsoft.com/office/drawing/2014/main" id="{08868142-E3C6-43FE-A784-E66FEA0563BB}"/>
                </a:ext>
              </a:extLst>
            </p:cNvPr>
            <p:cNvSpPr/>
            <p:nvPr/>
          </p:nvSpPr>
          <p:spPr>
            <a:xfrm>
              <a:off x="9760705" y="4152364"/>
              <a:ext cx="1795332" cy="765420"/>
            </a:xfrm>
            <a:prstGeom prst="rect">
              <a:avLst/>
            </a:prstGeom>
            <a:solidFill>
              <a:srgbClr val="7030A0"/>
            </a:solidFill>
            <a:ln w="28575" cap="flat" cmpd="sng" algn="ctr">
              <a:noFill/>
              <a:prstDash val="solid"/>
              <a:miter lim="800000"/>
            </a:ln>
            <a:effectLst/>
          </p:spPr>
          <p:txBody>
            <a:bodyPr lIns="0" tIns="0" rIns="0" bIns="0" rtlCol="0" anchor="ctr">
              <a:noAutofit/>
            </a:bodyPr>
            <a:lstStyle/>
            <a:p>
              <a:pPr algn="ctr" defTabSz="896386">
                <a:defRPr/>
              </a:pPr>
              <a:r>
                <a:rPr lang="en-US" sz="1730" kern="0">
                  <a:solidFill>
                    <a:schemeClr val="bg2"/>
                  </a:solidFill>
                </a:rPr>
                <a:t>App B</a:t>
              </a:r>
            </a:p>
            <a:p>
              <a:pPr algn="ctr" defTabSz="896386">
                <a:defRPr/>
              </a:pPr>
              <a:r>
                <a:rPr lang="en-US" sz="1730" kern="0">
                  <a:solidFill>
                    <a:schemeClr val="bg2"/>
                  </a:solidFill>
                </a:rPr>
                <a:t>Pre-Prod</a:t>
              </a:r>
            </a:p>
          </p:txBody>
        </p:sp>
        <p:pic>
          <p:nvPicPr>
            <p:cNvPr id="60" name="Picture 2" descr="Image result for azure subscription icon">
              <a:extLst>
                <a:ext uri="{FF2B5EF4-FFF2-40B4-BE49-F238E27FC236}">
                  <a16:creationId xmlns:a16="http://schemas.microsoft.com/office/drawing/2014/main" id="{79395E07-0423-439C-9E61-1F9A7F62E17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595083" y="3983254"/>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61" name="Flowchart: Alternate Process 9">
              <a:extLst>
                <a:ext uri="{FF2B5EF4-FFF2-40B4-BE49-F238E27FC236}">
                  <a16:creationId xmlns:a16="http://schemas.microsoft.com/office/drawing/2014/main" id="{3ACB27AC-ABD4-4B7C-8645-D9ECA53AB53C}"/>
                </a:ext>
              </a:extLst>
            </p:cNvPr>
            <p:cNvSpPr/>
            <p:nvPr/>
          </p:nvSpPr>
          <p:spPr>
            <a:xfrm>
              <a:off x="9760705" y="5317019"/>
              <a:ext cx="1795332" cy="765420"/>
            </a:xfrm>
            <a:prstGeom prst="rect">
              <a:avLst/>
            </a:prstGeom>
            <a:solidFill>
              <a:schemeClr val="accent6"/>
            </a:solidFill>
            <a:ln w="28575" cap="flat" cmpd="sng" algn="ctr">
              <a:noFill/>
              <a:prstDash val="solid"/>
              <a:miter lim="800000"/>
            </a:ln>
            <a:effectLst/>
          </p:spPr>
          <p:txBody>
            <a:bodyPr lIns="0" tIns="0" rIns="0" bIns="0" rtlCol="0" anchor="ctr">
              <a:noAutofit/>
            </a:bodyPr>
            <a:lstStyle/>
            <a:p>
              <a:pPr algn="ctr" defTabSz="896386">
                <a:defRPr/>
              </a:pPr>
              <a:r>
                <a:rPr lang="en-US" sz="1730" kern="0" dirty="0">
                  <a:solidFill>
                    <a:prstClr val="white"/>
                  </a:solidFill>
                </a:rPr>
                <a:t>Shared services </a:t>
              </a:r>
            </a:p>
            <a:p>
              <a:pPr algn="ctr" defTabSz="896386">
                <a:defRPr/>
              </a:pPr>
              <a:r>
                <a:rPr lang="en-US" sz="1730" kern="0" dirty="0">
                  <a:solidFill>
                    <a:prstClr val="white"/>
                  </a:solidFill>
                </a:rPr>
                <a:t>(Pre-Prod)</a:t>
              </a:r>
            </a:p>
          </p:txBody>
        </p:sp>
        <p:pic>
          <p:nvPicPr>
            <p:cNvPr id="62" name="Picture 2" descr="Image result for azure subscription icon">
              <a:extLst>
                <a:ext uri="{FF2B5EF4-FFF2-40B4-BE49-F238E27FC236}">
                  <a16:creationId xmlns:a16="http://schemas.microsoft.com/office/drawing/2014/main" id="{BFB87517-E001-478A-8632-ED0D0B44887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595083" y="5147909"/>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63" name="Flowchart: Alternate Process 9">
              <a:extLst>
                <a:ext uri="{FF2B5EF4-FFF2-40B4-BE49-F238E27FC236}">
                  <a16:creationId xmlns:a16="http://schemas.microsoft.com/office/drawing/2014/main" id="{BF217401-83EE-425F-9BEB-D70A06C3E9BA}"/>
                </a:ext>
              </a:extLst>
            </p:cNvPr>
            <p:cNvSpPr/>
            <p:nvPr/>
          </p:nvSpPr>
          <p:spPr>
            <a:xfrm>
              <a:off x="7664150" y="5317019"/>
              <a:ext cx="1795332" cy="765420"/>
            </a:xfrm>
            <a:prstGeom prst="rect">
              <a:avLst/>
            </a:prstGeom>
            <a:solidFill>
              <a:srgbClr val="7030A0"/>
            </a:solidFill>
            <a:ln w="28575" cap="flat" cmpd="sng" algn="ctr">
              <a:noFill/>
              <a:prstDash val="solid"/>
              <a:miter lim="800000"/>
            </a:ln>
            <a:effectLst/>
          </p:spPr>
          <p:txBody>
            <a:bodyPr lIns="0" tIns="0" rIns="0" bIns="0" rtlCol="0" anchor="ctr">
              <a:noAutofit/>
            </a:bodyPr>
            <a:lstStyle/>
            <a:p>
              <a:pPr algn="ctr" defTabSz="896386">
                <a:defRPr/>
              </a:pPr>
              <a:r>
                <a:rPr lang="en-US" sz="1730" kern="0" dirty="0">
                  <a:solidFill>
                    <a:schemeClr val="bg2"/>
                  </a:solidFill>
                </a:rPr>
                <a:t>App C</a:t>
              </a:r>
            </a:p>
            <a:p>
              <a:pPr algn="ctr" defTabSz="896386">
                <a:defRPr/>
              </a:pPr>
              <a:r>
                <a:rPr lang="en-US" sz="1730" kern="0" dirty="0">
                  <a:solidFill>
                    <a:schemeClr val="bg2"/>
                  </a:solidFill>
                </a:rPr>
                <a:t>Pre-Prod</a:t>
              </a:r>
            </a:p>
          </p:txBody>
        </p:sp>
        <p:pic>
          <p:nvPicPr>
            <p:cNvPr id="64" name="Picture 2" descr="Image result for azure subscription icon">
              <a:extLst>
                <a:ext uri="{FF2B5EF4-FFF2-40B4-BE49-F238E27FC236}">
                  <a16:creationId xmlns:a16="http://schemas.microsoft.com/office/drawing/2014/main" id="{80EA5740-1D5D-4570-B562-EBA9691CADD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498528" y="5147909"/>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66" name="Flowchart: Alternate Process 9">
              <a:extLst>
                <a:ext uri="{FF2B5EF4-FFF2-40B4-BE49-F238E27FC236}">
                  <a16:creationId xmlns:a16="http://schemas.microsoft.com/office/drawing/2014/main" id="{735EFEE4-E16B-41DF-84E9-E3E1E80D09A1}"/>
                </a:ext>
              </a:extLst>
            </p:cNvPr>
            <p:cNvSpPr/>
            <p:nvPr/>
          </p:nvSpPr>
          <p:spPr>
            <a:xfrm>
              <a:off x="2682306" y="4153094"/>
              <a:ext cx="1795332" cy="765420"/>
            </a:xfrm>
            <a:prstGeom prst="rect">
              <a:avLst/>
            </a:prstGeom>
            <a:solidFill>
              <a:schemeClr val="accent1"/>
            </a:solidFill>
            <a:ln w="12700" cap="flat" cmpd="sng" algn="ctr">
              <a:noFill/>
              <a:prstDash val="solid"/>
              <a:miter lim="800000"/>
            </a:ln>
            <a:effectLst/>
          </p:spPr>
          <p:txBody>
            <a:bodyPr lIns="0" tIns="0" rIns="0" bIns="0" rtlCol="0" anchor="ctr">
              <a:noAutofit/>
            </a:bodyPr>
            <a:lstStyle/>
            <a:p>
              <a:pPr algn="ctr" defTabSz="896386">
                <a:defRPr/>
              </a:pPr>
              <a:r>
                <a:rPr lang="en-US" sz="1730" kern="0" dirty="0">
                  <a:solidFill>
                    <a:prstClr val="white"/>
                  </a:solidFill>
                </a:rPr>
                <a:t>App A </a:t>
              </a:r>
            </a:p>
            <a:p>
              <a:pPr algn="ctr" defTabSz="896386">
                <a:defRPr/>
              </a:pPr>
              <a:r>
                <a:rPr lang="en-US" sz="1730" kern="0" dirty="0">
                  <a:solidFill>
                    <a:prstClr val="white"/>
                  </a:solidFill>
                </a:rPr>
                <a:t>Prod</a:t>
              </a:r>
            </a:p>
          </p:txBody>
        </p:sp>
        <p:pic>
          <p:nvPicPr>
            <p:cNvPr id="67" name="Picture 2" descr="Image result for azure subscription icon">
              <a:extLst>
                <a:ext uri="{FF2B5EF4-FFF2-40B4-BE49-F238E27FC236}">
                  <a16:creationId xmlns:a16="http://schemas.microsoft.com/office/drawing/2014/main" id="{9431CFA4-2700-43BD-9157-0ECF71A76CD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517995" y="3983984"/>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69" name="Flowchart: Alternate Process 9">
              <a:extLst>
                <a:ext uri="{FF2B5EF4-FFF2-40B4-BE49-F238E27FC236}">
                  <a16:creationId xmlns:a16="http://schemas.microsoft.com/office/drawing/2014/main" id="{B34EEF1C-6822-4434-96AE-194ADE5A01B5}"/>
                </a:ext>
              </a:extLst>
            </p:cNvPr>
            <p:cNvSpPr/>
            <p:nvPr/>
          </p:nvSpPr>
          <p:spPr>
            <a:xfrm>
              <a:off x="4778861" y="4153094"/>
              <a:ext cx="1795332" cy="765420"/>
            </a:xfrm>
            <a:prstGeom prst="rect">
              <a:avLst/>
            </a:prstGeom>
            <a:solidFill>
              <a:schemeClr val="accent1"/>
            </a:solidFill>
            <a:ln w="12700" cap="flat" cmpd="sng" algn="ctr">
              <a:noFill/>
              <a:prstDash val="solid"/>
              <a:miter lim="800000"/>
            </a:ln>
            <a:effectLst/>
          </p:spPr>
          <p:txBody>
            <a:bodyPr lIns="0" tIns="0" rIns="0" bIns="0" rtlCol="0" anchor="ctr">
              <a:noAutofit/>
            </a:bodyPr>
            <a:lstStyle/>
            <a:p>
              <a:pPr algn="ctr" defTabSz="896386">
                <a:defRPr/>
              </a:pPr>
              <a:r>
                <a:rPr lang="en-US" sz="1730" kern="0" dirty="0">
                  <a:solidFill>
                    <a:prstClr val="white"/>
                  </a:solidFill>
                </a:rPr>
                <a:t>App B </a:t>
              </a:r>
            </a:p>
            <a:p>
              <a:pPr algn="ctr" defTabSz="896386">
                <a:defRPr/>
              </a:pPr>
              <a:r>
                <a:rPr lang="en-US" sz="1730" kern="0" dirty="0">
                  <a:solidFill>
                    <a:prstClr val="white"/>
                  </a:solidFill>
                </a:rPr>
                <a:t>Prod</a:t>
              </a:r>
            </a:p>
          </p:txBody>
        </p:sp>
        <p:pic>
          <p:nvPicPr>
            <p:cNvPr id="70" name="Picture 2" descr="Image result for azure subscription icon">
              <a:extLst>
                <a:ext uri="{FF2B5EF4-FFF2-40B4-BE49-F238E27FC236}">
                  <a16:creationId xmlns:a16="http://schemas.microsoft.com/office/drawing/2014/main" id="{6E4F1871-483D-4A03-91BB-5110AF4A612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614550" y="3983984"/>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71" name="Flowchart: Alternate Process 9">
              <a:extLst>
                <a:ext uri="{FF2B5EF4-FFF2-40B4-BE49-F238E27FC236}">
                  <a16:creationId xmlns:a16="http://schemas.microsoft.com/office/drawing/2014/main" id="{6CBA293C-3B81-49D2-9F00-EF39A8902946}"/>
                </a:ext>
              </a:extLst>
            </p:cNvPr>
            <p:cNvSpPr/>
            <p:nvPr/>
          </p:nvSpPr>
          <p:spPr>
            <a:xfrm>
              <a:off x="4778861" y="5317019"/>
              <a:ext cx="1795332" cy="765420"/>
            </a:xfrm>
            <a:prstGeom prst="rect">
              <a:avLst/>
            </a:prstGeom>
            <a:solidFill>
              <a:schemeClr val="accent6"/>
            </a:solidFill>
            <a:ln w="12700" cap="flat" cmpd="sng" algn="ctr">
              <a:noFill/>
              <a:prstDash val="solid"/>
              <a:miter lim="800000"/>
            </a:ln>
            <a:effectLst/>
          </p:spPr>
          <p:txBody>
            <a:bodyPr lIns="0" tIns="0" rIns="0" bIns="0" rtlCol="0" anchor="ctr">
              <a:noAutofit/>
            </a:bodyPr>
            <a:lstStyle/>
            <a:p>
              <a:pPr algn="ctr" defTabSz="896386">
                <a:defRPr/>
              </a:pPr>
              <a:r>
                <a:rPr lang="en-US" sz="1730" kern="0" dirty="0">
                  <a:solidFill>
                    <a:prstClr val="white"/>
                  </a:solidFill>
                </a:rPr>
                <a:t>Shared services </a:t>
              </a:r>
            </a:p>
            <a:p>
              <a:pPr algn="ctr" defTabSz="896386">
                <a:defRPr/>
              </a:pPr>
              <a:r>
                <a:rPr lang="en-US" sz="1730" kern="0" dirty="0">
                  <a:solidFill>
                    <a:prstClr val="white"/>
                  </a:solidFill>
                </a:rPr>
                <a:t>(Prod)</a:t>
              </a:r>
            </a:p>
          </p:txBody>
        </p:sp>
        <p:pic>
          <p:nvPicPr>
            <p:cNvPr id="72" name="Picture 2" descr="Image result for azure subscription icon">
              <a:extLst>
                <a:ext uri="{FF2B5EF4-FFF2-40B4-BE49-F238E27FC236}">
                  <a16:creationId xmlns:a16="http://schemas.microsoft.com/office/drawing/2014/main" id="{8A4E8864-50DC-444A-8F88-C28895D11C1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614550" y="5147909"/>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74" name="Flowchart: Alternate Process 9">
              <a:extLst>
                <a:ext uri="{FF2B5EF4-FFF2-40B4-BE49-F238E27FC236}">
                  <a16:creationId xmlns:a16="http://schemas.microsoft.com/office/drawing/2014/main" id="{278F429E-20C0-475B-BDA0-69A20DF35C85}"/>
                </a:ext>
              </a:extLst>
            </p:cNvPr>
            <p:cNvSpPr/>
            <p:nvPr/>
          </p:nvSpPr>
          <p:spPr>
            <a:xfrm>
              <a:off x="2685498" y="5317019"/>
              <a:ext cx="1795332" cy="765420"/>
            </a:xfrm>
            <a:prstGeom prst="rect">
              <a:avLst/>
            </a:prstGeom>
            <a:solidFill>
              <a:schemeClr val="accent1"/>
            </a:solidFill>
            <a:ln w="12700" cap="flat" cmpd="sng" algn="ctr">
              <a:noFill/>
              <a:prstDash val="solid"/>
              <a:miter lim="800000"/>
            </a:ln>
            <a:effectLst/>
          </p:spPr>
          <p:txBody>
            <a:bodyPr lIns="0" tIns="0" rIns="0" bIns="0" rtlCol="0" anchor="ctr">
              <a:noAutofit/>
            </a:bodyPr>
            <a:lstStyle/>
            <a:p>
              <a:pPr algn="ctr" defTabSz="896386">
                <a:defRPr/>
              </a:pPr>
              <a:r>
                <a:rPr lang="en-US" sz="1730" kern="0">
                  <a:solidFill>
                    <a:prstClr val="white"/>
                  </a:solidFill>
                </a:rPr>
                <a:t>App D </a:t>
              </a:r>
            </a:p>
            <a:p>
              <a:pPr algn="ctr" defTabSz="896386">
                <a:defRPr/>
              </a:pPr>
              <a:r>
                <a:rPr lang="en-US" sz="1730" kern="0">
                  <a:solidFill>
                    <a:prstClr val="white"/>
                  </a:solidFill>
                </a:rPr>
                <a:t>Prod</a:t>
              </a:r>
            </a:p>
          </p:txBody>
        </p:sp>
        <p:pic>
          <p:nvPicPr>
            <p:cNvPr id="75" name="Picture 2" descr="Image result for azure subscription icon">
              <a:extLst>
                <a:ext uri="{FF2B5EF4-FFF2-40B4-BE49-F238E27FC236}">
                  <a16:creationId xmlns:a16="http://schemas.microsoft.com/office/drawing/2014/main" id="{1EF4B2AB-F7B6-4D06-A8A3-0F4E96EA62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521187" y="5147909"/>
              <a:ext cx="348610" cy="54827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4B5D8B51-0A42-4EC1-8AC9-725558614A91}"/>
                </a:ext>
              </a:extLst>
            </p:cNvPr>
            <p:cNvSpPr/>
            <p:nvPr/>
          </p:nvSpPr>
          <p:spPr>
            <a:xfrm>
              <a:off x="4896822" y="3656271"/>
              <a:ext cx="1677371" cy="277270"/>
            </a:xfrm>
            <a:prstGeom prst="rect">
              <a:avLst/>
            </a:prstGeom>
            <a:solidFill>
              <a:schemeClr val="accent1"/>
            </a:solidFill>
            <a:ln w="10795" cap="flat" cmpd="sng" algn="ctr">
              <a:noFill/>
              <a:prstDash val="solid"/>
            </a:ln>
            <a:effectLst/>
          </p:spPr>
          <p:txBody>
            <a:bodyPr rtlCol="0" anchor="ctr"/>
            <a:lstStyle/>
            <a:p>
              <a:pPr algn="ctr" defTabSz="896386">
                <a:defRPr/>
              </a:pPr>
              <a:r>
                <a:rPr lang="en-US" sz="1176" kern="0">
                  <a:solidFill>
                    <a:srgbClr val="FFFFFF"/>
                  </a:solidFill>
                </a:rPr>
                <a:t>Prod RBAC + Policy</a:t>
              </a:r>
            </a:p>
          </p:txBody>
        </p:sp>
        <p:sp>
          <p:nvSpPr>
            <p:cNvPr id="79" name="Rectangle 78">
              <a:extLst>
                <a:ext uri="{FF2B5EF4-FFF2-40B4-BE49-F238E27FC236}">
                  <a16:creationId xmlns:a16="http://schemas.microsoft.com/office/drawing/2014/main" id="{3CA54B61-0868-4140-8B16-2DA95CA487AA}"/>
                </a:ext>
              </a:extLst>
            </p:cNvPr>
            <p:cNvSpPr/>
            <p:nvPr/>
          </p:nvSpPr>
          <p:spPr>
            <a:xfrm>
              <a:off x="9607442" y="3656271"/>
              <a:ext cx="1948595" cy="277270"/>
            </a:xfrm>
            <a:prstGeom prst="rect">
              <a:avLst/>
            </a:prstGeom>
            <a:solidFill>
              <a:srgbClr val="7030A0"/>
            </a:solidFill>
            <a:ln w="10795" cap="flat" cmpd="sng" algn="ctr">
              <a:noFill/>
              <a:prstDash val="solid"/>
            </a:ln>
            <a:effectLst/>
          </p:spPr>
          <p:txBody>
            <a:bodyPr rtlCol="0" anchor="ctr"/>
            <a:lstStyle/>
            <a:p>
              <a:pPr algn="ctr" defTabSz="896386">
                <a:defRPr/>
              </a:pPr>
              <a:r>
                <a:rPr lang="en-US" sz="1176" kern="0" dirty="0">
                  <a:solidFill>
                    <a:schemeClr val="bg1"/>
                  </a:solidFill>
                </a:rPr>
                <a:t>Pre-Prod </a:t>
              </a:r>
              <a:r>
                <a:rPr lang="en-US" sz="1176" kern="0" dirty="0" err="1">
                  <a:solidFill>
                    <a:schemeClr val="bg1"/>
                  </a:solidFill>
                </a:rPr>
                <a:t>RBAC</a:t>
              </a:r>
              <a:r>
                <a:rPr lang="en-US" sz="1176" kern="0" dirty="0">
                  <a:solidFill>
                    <a:schemeClr val="bg1"/>
                  </a:solidFill>
                </a:rPr>
                <a:t> + Policy</a:t>
              </a:r>
            </a:p>
          </p:txBody>
        </p:sp>
        <p:sp>
          <p:nvSpPr>
            <p:cNvPr id="81" name="Oval 80">
              <a:extLst>
                <a:ext uri="{FF2B5EF4-FFF2-40B4-BE49-F238E27FC236}">
                  <a16:creationId xmlns:a16="http://schemas.microsoft.com/office/drawing/2014/main" id="{BF4D824F-4846-416F-97CB-98F4C8991E81}"/>
                </a:ext>
              </a:extLst>
            </p:cNvPr>
            <p:cNvSpPr/>
            <p:nvPr/>
          </p:nvSpPr>
          <p:spPr bwMode="auto">
            <a:xfrm>
              <a:off x="2529251" y="3193570"/>
              <a:ext cx="619730" cy="601480"/>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84" name="Oval 83">
              <a:extLst>
                <a:ext uri="{FF2B5EF4-FFF2-40B4-BE49-F238E27FC236}">
                  <a16:creationId xmlns:a16="http://schemas.microsoft.com/office/drawing/2014/main" id="{335BC300-FFC9-4569-88F1-B310468F74C3}"/>
                </a:ext>
              </a:extLst>
            </p:cNvPr>
            <p:cNvSpPr/>
            <p:nvPr/>
          </p:nvSpPr>
          <p:spPr bwMode="auto">
            <a:xfrm>
              <a:off x="7482771" y="3193570"/>
              <a:ext cx="619730" cy="601480"/>
            </a:xfrm>
            <a:prstGeom prst="ellipse">
              <a:avLst/>
            </a:prstGeom>
            <a:solidFill>
              <a:schemeClr val="bg1"/>
            </a:solidFill>
            <a:ln w="10795" cap="flat" cmpd="sng" algn="ctr">
              <a:noFill/>
              <a:prstDash val="solid"/>
            </a:ln>
            <a:effectLst>
              <a:outerShdw blurRad="127000" sx="102000" sy="102000" algn="ctr" rotWithShape="0">
                <a:prstClr val="black">
                  <a:alpha val="25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gradFill>
                  <a:gsLst>
                    <a:gs pos="0">
                      <a:srgbClr val="FFFFFF"/>
                    </a:gs>
                    <a:gs pos="100000">
                      <a:srgbClr val="FFFFFF"/>
                    </a:gs>
                  </a:gsLst>
                  <a:lin ang="5400000" scaled="0"/>
                </a:gradFill>
              </a:endParaRPr>
            </a:p>
          </p:txBody>
        </p:sp>
      </p:grpSp>
      <p:pic>
        <p:nvPicPr>
          <p:cNvPr id="52" name="Picture 51" descr="A close up of a logo&#10;&#10;Description generated with high confidence">
            <a:extLst>
              <a:ext uri="{FF2B5EF4-FFF2-40B4-BE49-F238E27FC236}">
                <a16:creationId xmlns:a16="http://schemas.microsoft.com/office/drawing/2014/main" id="{CE6126D9-285D-40D6-9556-5913EE6F0CF7}"/>
              </a:ext>
            </a:extLst>
          </p:cNvPr>
          <p:cNvPicPr>
            <a:picLocks noChangeAspect="1"/>
          </p:cNvPicPr>
          <p:nvPr/>
        </p:nvPicPr>
        <p:blipFill>
          <a:blip r:embed="rId4"/>
          <a:stretch>
            <a:fillRect/>
          </a:stretch>
        </p:blipFill>
        <p:spPr>
          <a:xfrm>
            <a:off x="6634660" y="1856690"/>
            <a:ext cx="543108" cy="543108"/>
          </a:xfrm>
          <a:prstGeom prst="rect">
            <a:avLst/>
          </a:prstGeom>
        </p:spPr>
      </p:pic>
      <p:pic>
        <p:nvPicPr>
          <p:cNvPr id="53" name="Picture 52" descr="A close up of a logo&#10;&#10;Description generated with high confidence">
            <a:extLst>
              <a:ext uri="{FF2B5EF4-FFF2-40B4-BE49-F238E27FC236}">
                <a16:creationId xmlns:a16="http://schemas.microsoft.com/office/drawing/2014/main" id="{A2009210-4BFF-4609-A6E2-AFDD30FECE9B}"/>
              </a:ext>
            </a:extLst>
          </p:cNvPr>
          <p:cNvPicPr>
            <a:picLocks noChangeAspect="1"/>
          </p:cNvPicPr>
          <p:nvPr/>
        </p:nvPicPr>
        <p:blipFill>
          <a:blip r:embed="rId4"/>
          <a:stretch>
            <a:fillRect/>
          </a:stretch>
        </p:blipFill>
        <p:spPr>
          <a:xfrm>
            <a:off x="2614881" y="3463073"/>
            <a:ext cx="336848" cy="336848"/>
          </a:xfrm>
          <a:prstGeom prst="rect">
            <a:avLst/>
          </a:prstGeom>
        </p:spPr>
      </p:pic>
      <p:pic>
        <p:nvPicPr>
          <p:cNvPr id="54" name="Picture 53" descr="A close up of a logo&#10;&#10;Description generated with high confidence">
            <a:extLst>
              <a:ext uri="{FF2B5EF4-FFF2-40B4-BE49-F238E27FC236}">
                <a16:creationId xmlns:a16="http://schemas.microsoft.com/office/drawing/2014/main" id="{438FE2D1-0B7E-469B-91C4-19098C7FE252}"/>
              </a:ext>
            </a:extLst>
          </p:cNvPr>
          <p:cNvPicPr>
            <a:picLocks noChangeAspect="1"/>
          </p:cNvPicPr>
          <p:nvPr/>
        </p:nvPicPr>
        <p:blipFill>
          <a:blip r:embed="rId4"/>
          <a:stretch>
            <a:fillRect/>
          </a:stretch>
        </p:blipFill>
        <p:spPr>
          <a:xfrm>
            <a:off x="7471026" y="3453206"/>
            <a:ext cx="336848" cy="336848"/>
          </a:xfrm>
          <a:prstGeom prst="rect">
            <a:avLst/>
          </a:prstGeom>
        </p:spPr>
      </p:pic>
    </p:spTree>
    <p:extLst>
      <p:ext uri="{BB962C8B-B14F-4D97-AF65-F5344CB8AC3E}">
        <p14:creationId xmlns:p14="http://schemas.microsoft.com/office/powerpoint/2010/main" val="42455125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5D835616-D009-4781-9CCA-21442B7CCCE4}"/>
              </a:ext>
            </a:extLst>
          </p:cNvPr>
          <p:cNvSpPr/>
          <p:nvPr/>
        </p:nvSpPr>
        <p:spPr bwMode="auto">
          <a:xfrm>
            <a:off x="771068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36" name="Rectangle 35">
            <a:extLst>
              <a:ext uri="{FF2B5EF4-FFF2-40B4-BE49-F238E27FC236}">
                <a16:creationId xmlns:a16="http://schemas.microsoft.com/office/drawing/2014/main" id="{478D5073-D0B6-4D71-8C54-4E29ED5B405E}"/>
              </a:ext>
            </a:extLst>
          </p:cNvPr>
          <p:cNvSpPr/>
          <p:nvPr/>
        </p:nvSpPr>
        <p:spPr bwMode="auto">
          <a:xfrm>
            <a:off x="4083339"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37" name="Rectangle 36">
            <a:extLst>
              <a:ext uri="{FF2B5EF4-FFF2-40B4-BE49-F238E27FC236}">
                <a16:creationId xmlns:a16="http://schemas.microsoft.com/office/drawing/2014/main" id="{F7CABCE9-1C64-4710-9754-8CA6E580AA7C}"/>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p:txBody>
          <a:bodyPr/>
          <a:lstStyle/>
          <a:p>
            <a:r>
              <a:rPr lang="en-US" sz="3600" dirty="0"/>
              <a:t>Azure Policy</a:t>
            </a:r>
          </a:p>
        </p:txBody>
      </p:sp>
      <p:sp>
        <p:nvSpPr>
          <p:cNvPr id="75" name="TextBox 74">
            <a:extLst>
              <a:ext uri="{FF2B5EF4-FFF2-40B4-BE49-F238E27FC236}">
                <a16:creationId xmlns:a16="http://schemas.microsoft.com/office/drawing/2014/main" id="{929789E3-A7C5-4FB2-B993-38C470606BA7}"/>
              </a:ext>
            </a:extLst>
          </p:cNvPr>
          <p:cNvSpPr txBox="1"/>
          <p:nvPr/>
        </p:nvSpPr>
        <p:spPr>
          <a:xfrm>
            <a:off x="455996" y="1052648"/>
            <a:ext cx="8091154"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Active control and governance at scale for your Azure resources</a:t>
            </a:r>
          </a:p>
        </p:txBody>
      </p:sp>
      <p:grpSp>
        <p:nvGrpSpPr>
          <p:cNvPr id="76" name="Group 75">
            <a:extLst>
              <a:ext uri="{FF2B5EF4-FFF2-40B4-BE49-F238E27FC236}">
                <a16:creationId xmlns:a16="http://schemas.microsoft.com/office/drawing/2014/main" id="{3A950868-B3AE-4604-AD18-57A4CF5A94DA}"/>
              </a:ext>
            </a:extLst>
          </p:cNvPr>
          <p:cNvGrpSpPr/>
          <p:nvPr/>
        </p:nvGrpSpPr>
        <p:grpSpPr>
          <a:xfrm>
            <a:off x="7681822" y="2552642"/>
            <a:ext cx="3333923" cy="2849594"/>
            <a:chOff x="8647992" y="1934882"/>
            <a:chExt cx="3108961" cy="2906734"/>
          </a:xfrm>
        </p:grpSpPr>
        <p:sp>
          <p:nvSpPr>
            <p:cNvPr id="77" name="TextBox 76">
              <a:extLst>
                <a:ext uri="{FF2B5EF4-FFF2-40B4-BE49-F238E27FC236}">
                  <a16:creationId xmlns:a16="http://schemas.microsoft.com/office/drawing/2014/main" id="{07ED6F87-F14E-412B-B997-965AD4A009F1}"/>
                </a:ext>
              </a:extLst>
            </p:cNvPr>
            <p:cNvSpPr txBox="1"/>
            <p:nvPr/>
          </p:nvSpPr>
          <p:spPr>
            <a:xfrm>
              <a:off x="8647993" y="2804135"/>
              <a:ext cx="3108960" cy="2037481"/>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t>Remediate existing resources at scale</a:t>
              </a:r>
            </a:p>
            <a:p>
              <a:pPr defTabSz="914192">
                <a:lnSpc>
                  <a:spcPct val="90000"/>
                </a:lnSpc>
                <a:spcBef>
                  <a:spcPts val="2353"/>
                </a:spcBef>
                <a:defRPr/>
              </a:pPr>
              <a:r>
                <a:rPr lang="en-US" sz="1568" dirty="0"/>
                <a:t>Automatic remediation resources at deployment time</a:t>
              </a:r>
            </a:p>
            <a:p>
              <a:pPr defTabSz="914192">
                <a:lnSpc>
                  <a:spcPct val="90000"/>
                </a:lnSpc>
                <a:spcBef>
                  <a:spcPts val="2353"/>
                </a:spcBef>
                <a:defRPr/>
              </a:pPr>
              <a:r>
                <a:rPr lang="en-US" sz="1568" dirty="0"/>
                <a:t>Trigger alerts when a resource is out of compliance</a:t>
              </a:r>
            </a:p>
          </p:txBody>
        </p:sp>
        <p:sp>
          <p:nvSpPr>
            <p:cNvPr id="78" name="Rectangle 77">
              <a:extLst>
                <a:ext uri="{FF2B5EF4-FFF2-40B4-BE49-F238E27FC236}">
                  <a16:creationId xmlns:a16="http://schemas.microsoft.com/office/drawing/2014/main" id="{6A988B57-35F6-4D06-A6C3-33801E92E596}"/>
                </a:ext>
              </a:extLst>
            </p:cNvPr>
            <p:cNvSpPr/>
            <p:nvPr/>
          </p:nvSpPr>
          <p:spPr bwMode="auto">
            <a:xfrm>
              <a:off x="8647992" y="1934882"/>
              <a:ext cx="3108960"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tx2"/>
                  </a:solidFill>
                  <a:latin typeface="+mj-lt"/>
                </a:rPr>
                <a:t>Remediate &amp; automate</a:t>
              </a:r>
            </a:p>
          </p:txBody>
        </p:sp>
      </p:grpSp>
      <p:grpSp>
        <p:nvGrpSpPr>
          <p:cNvPr id="79" name="Group 78">
            <a:extLst>
              <a:ext uri="{FF2B5EF4-FFF2-40B4-BE49-F238E27FC236}">
                <a16:creationId xmlns:a16="http://schemas.microsoft.com/office/drawing/2014/main" id="{1048337F-E987-46A7-B8F6-89AEC5B2AF93}"/>
              </a:ext>
            </a:extLst>
          </p:cNvPr>
          <p:cNvGrpSpPr/>
          <p:nvPr/>
        </p:nvGrpSpPr>
        <p:grpSpPr>
          <a:xfrm>
            <a:off x="439916" y="2559460"/>
            <a:ext cx="3358133" cy="3585328"/>
            <a:chOff x="448736" y="1934882"/>
            <a:chExt cx="3131538" cy="3657221"/>
          </a:xfrm>
        </p:grpSpPr>
        <p:sp>
          <p:nvSpPr>
            <p:cNvPr id="80" name="TextBox 79">
              <a:extLst>
                <a:ext uri="{FF2B5EF4-FFF2-40B4-BE49-F238E27FC236}">
                  <a16:creationId xmlns:a16="http://schemas.microsoft.com/office/drawing/2014/main" id="{CE7FFB2E-7B18-45C8-A2F8-9F0CCD570378}"/>
                </a:ext>
              </a:extLst>
            </p:cNvPr>
            <p:cNvSpPr txBox="1"/>
            <p:nvPr/>
          </p:nvSpPr>
          <p:spPr>
            <a:xfrm>
              <a:off x="448738" y="2803647"/>
              <a:ext cx="2881780" cy="2788456"/>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t>Turn on built-in policies or build custom ones for all resource types</a:t>
              </a:r>
            </a:p>
            <a:p>
              <a:pPr defTabSz="914192">
                <a:lnSpc>
                  <a:spcPct val="90000"/>
                </a:lnSpc>
                <a:spcBef>
                  <a:spcPts val="2353"/>
                </a:spcBef>
                <a:defRPr/>
              </a:pPr>
              <a:r>
                <a:rPr lang="en-US" sz="1568" dirty="0">
                  <a:solidFill>
                    <a:srgbClr val="353535"/>
                  </a:solidFill>
                  <a:latin typeface="Segoe UI" panose="020B0502040204020203" pitchFamily="34" charset="0"/>
                  <a:cs typeface="Segoe UI" panose="020B0502040204020203" pitchFamily="34" charset="0"/>
                </a:rPr>
                <a:t>Real-time policy evaluation </a:t>
              </a:r>
              <a:br>
                <a:rPr lang="en-US" sz="1568" dirty="0">
                  <a:solidFill>
                    <a:srgbClr val="353535"/>
                  </a:solidFill>
                  <a:latin typeface="Segoe UI" panose="020B0502040204020203" pitchFamily="34" charset="0"/>
                  <a:cs typeface="Segoe UI" panose="020B0502040204020203" pitchFamily="34" charset="0"/>
                </a:rPr>
              </a:br>
              <a:r>
                <a:rPr lang="en-US" sz="1568" dirty="0">
                  <a:solidFill>
                    <a:srgbClr val="353535"/>
                  </a:solidFill>
                  <a:latin typeface="Segoe UI" panose="020B0502040204020203" pitchFamily="34" charset="0"/>
                  <a:cs typeface="Segoe UI" panose="020B0502040204020203" pitchFamily="34" charset="0"/>
                </a:rPr>
                <a:t>and enforcement</a:t>
              </a:r>
            </a:p>
            <a:p>
              <a:pPr defTabSz="914192">
                <a:lnSpc>
                  <a:spcPct val="90000"/>
                </a:lnSpc>
                <a:spcBef>
                  <a:spcPts val="2353"/>
                </a:spcBef>
                <a:defRPr/>
              </a:pPr>
              <a:r>
                <a:rPr lang="en-US" sz="1568" dirty="0">
                  <a:solidFill>
                    <a:srgbClr val="353535"/>
                  </a:solidFill>
                  <a:latin typeface="Segoe UI" panose="020B0502040204020203" pitchFamily="34" charset="0"/>
                  <a:cs typeface="Segoe UI" panose="020B0502040204020203" pitchFamily="34" charset="0"/>
                </a:rPr>
                <a:t>Periodic &amp; on-demand compliance evaluation</a:t>
              </a:r>
            </a:p>
            <a:p>
              <a:pPr defTabSz="914192">
                <a:lnSpc>
                  <a:spcPct val="90000"/>
                </a:lnSpc>
                <a:spcBef>
                  <a:spcPts val="2353"/>
                </a:spcBef>
                <a:defRPr/>
              </a:pPr>
              <a:r>
                <a:rPr lang="en-US" sz="1568" dirty="0">
                  <a:solidFill>
                    <a:srgbClr val="353535"/>
                  </a:solidFill>
                  <a:latin typeface="Segoe UI" panose="020B0502040204020203" pitchFamily="34" charset="0"/>
                  <a:cs typeface="Segoe UI" panose="020B0502040204020203" pitchFamily="34" charset="0"/>
                </a:rPr>
                <a:t>VM In-Guest Policy</a:t>
              </a:r>
            </a:p>
          </p:txBody>
        </p:sp>
        <p:sp>
          <p:nvSpPr>
            <p:cNvPr id="81" name="Rectangle 80">
              <a:extLst>
                <a:ext uri="{FF2B5EF4-FFF2-40B4-BE49-F238E27FC236}">
                  <a16:creationId xmlns:a16="http://schemas.microsoft.com/office/drawing/2014/main" id="{012213E3-8B24-4A35-8579-DC3F3454E6D7}"/>
                </a:ext>
              </a:extLst>
            </p:cNvPr>
            <p:cNvSpPr/>
            <p:nvPr/>
          </p:nvSpPr>
          <p:spPr bwMode="auto">
            <a:xfrm>
              <a:off x="448736" y="1934882"/>
              <a:ext cx="3131538"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tx2"/>
                  </a:solidFill>
                  <a:latin typeface="+mj-lt"/>
                </a:rPr>
                <a:t>Enforcement &amp; compliance</a:t>
              </a:r>
            </a:p>
          </p:txBody>
        </p:sp>
      </p:grpSp>
      <p:grpSp>
        <p:nvGrpSpPr>
          <p:cNvPr id="82" name="Group 81">
            <a:extLst>
              <a:ext uri="{FF2B5EF4-FFF2-40B4-BE49-F238E27FC236}">
                <a16:creationId xmlns:a16="http://schemas.microsoft.com/office/drawing/2014/main" id="{D6173EB1-72AF-403B-BB65-3E9A0083460C}"/>
              </a:ext>
            </a:extLst>
          </p:cNvPr>
          <p:cNvGrpSpPr/>
          <p:nvPr/>
        </p:nvGrpSpPr>
        <p:grpSpPr>
          <a:xfrm>
            <a:off x="4083223" y="2552642"/>
            <a:ext cx="3358132" cy="3066358"/>
            <a:chOff x="4630136" y="1934882"/>
            <a:chExt cx="3131537" cy="3127845"/>
          </a:xfrm>
        </p:grpSpPr>
        <p:sp>
          <p:nvSpPr>
            <p:cNvPr id="83" name="TextBox 82">
              <a:extLst>
                <a:ext uri="{FF2B5EF4-FFF2-40B4-BE49-F238E27FC236}">
                  <a16:creationId xmlns:a16="http://schemas.microsoft.com/office/drawing/2014/main" id="{3240635D-ABEC-422A-AE04-ED563E3DB34B}"/>
                </a:ext>
              </a:extLst>
            </p:cNvPr>
            <p:cNvSpPr txBox="1"/>
            <p:nvPr/>
          </p:nvSpPr>
          <p:spPr>
            <a:xfrm>
              <a:off x="4630136" y="2803647"/>
              <a:ext cx="2969908" cy="2259080"/>
            </a:xfrm>
            <a:prstGeom prst="rect">
              <a:avLst/>
            </a:prstGeom>
            <a:noFill/>
          </p:spPr>
          <p:txBody>
            <a:bodyPr wrap="square" lIns="179285" tIns="89642" rIns="89642" bIns="0" rtlCol="0">
              <a:spAutoFit/>
            </a:bodyPr>
            <a:lstStyle/>
            <a:p>
              <a:pPr defTabSz="914192">
                <a:lnSpc>
                  <a:spcPct val="90000"/>
                </a:lnSpc>
                <a:spcBef>
                  <a:spcPts val="2353"/>
                </a:spcBef>
                <a:defRPr/>
              </a:pPr>
              <a:r>
                <a:rPr lang="en-US" sz="1568" dirty="0"/>
                <a:t>Apply policies to a Management Group with control across your </a:t>
              </a:r>
              <a:br>
                <a:rPr lang="en-US" sz="1568" dirty="0"/>
              </a:br>
              <a:r>
                <a:rPr lang="en-US" sz="1568" dirty="0"/>
                <a:t>entire organization</a:t>
              </a:r>
            </a:p>
            <a:p>
              <a:pPr defTabSz="914192">
                <a:lnSpc>
                  <a:spcPct val="90000"/>
                </a:lnSpc>
                <a:spcBef>
                  <a:spcPts val="2353"/>
                </a:spcBef>
                <a:defRPr/>
              </a:pPr>
              <a:r>
                <a:rPr lang="en-US" sz="1568" dirty="0"/>
                <a:t>Apply multiple policies and &amp; aggregate policy states with </a:t>
              </a:r>
              <a:br>
                <a:rPr lang="en-US" sz="1568" dirty="0"/>
              </a:br>
              <a:r>
                <a:rPr lang="en-US" sz="1568" dirty="0"/>
                <a:t>policy initiatives</a:t>
              </a:r>
            </a:p>
            <a:p>
              <a:pPr defTabSz="914192">
                <a:lnSpc>
                  <a:spcPct val="90000"/>
                </a:lnSpc>
                <a:spcBef>
                  <a:spcPts val="2353"/>
                </a:spcBef>
                <a:defRPr/>
              </a:pPr>
              <a:r>
                <a:rPr lang="en-US" sz="1568" dirty="0"/>
                <a:t>Exclusion Scope</a:t>
              </a:r>
            </a:p>
          </p:txBody>
        </p:sp>
        <p:sp>
          <p:nvSpPr>
            <p:cNvPr id="84" name="Rectangle 83">
              <a:extLst>
                <a:ext uri="{FF2B5EF4-FFF2-40B4-BE49-F238E27FC236}">
                  <a16:creationId xmlns:a16="http://schemas.microsoft.com/office/drawing/2014/main" id="{94473AFF-6A95-433C-B9DC-1920A9B06AF9}"/>
                </a:ext>
              </a:extLst>
            </p:cNvPr>
            <p:cNvSpPr/>
            <p:nvPr/>
          </p:nvSpPr>
          <p:spPr bwMode="auto">
            <a:xfrm>
              <a:off x="4652713" y="1934882"/>
              <a:ext cx="3108960" cy="910936"/>
            </a:xfrm>
            <a:prstGeom prst="rect">
              <a:avLst/>
            </a:prstGeom>
            <a:no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tx2"/>
                  </a:solidFill>
                  <a:latin typeface="+mj-lt"/>
                </a:rPr>
                <a:t>Apply policies at scale</a:t>
              </a:r>
            </a:p>
          </p:txBody>
        </p:sp>
      </p:grpSp>
      <p:pic>
        <p:nvPicPr>
          <p:cNvPr id="26" name="Picture 25">
            <a:extLst>
              <a:ext uri="{FF2B5EF4-FFF2-40B4-BE49-F238E27FC236}">
                <a16:creationId xmlns:a16="http://schemas.microsoft.com/office/drawing/2014/main" id="{97736990-3C3A-440F-B7C7-9F0442A263CC}"/>
              </a:ext>
            </a:extLst>
          </p:cNvPr>
          <p:cNvPicPr>
            <a:picLocks noChangeAspect="1"/>
          </p:cNvPicPr>
          <p:nvPr/>
        </p:nvPicPr>
        <p:blipFill>
          <a:blip r:embed="rId3"/>
          <a:stretch>
            <a:fillRect/>
          </a:stretch>
        </p:blipFill>
        <p:spPr>
          <a:xfrm>
            <a:off x="668171" y="2012395"/>
            <a:ext cx="582676" cy="582676"/>
          </a:xfrm>
          <a:prstGeom prst="rect">
            <a:avLst/>
          </a:prstGeom>
        </p:spPr>
      </p:pic>
      <p:pic>
        <p:nvPicPr>
          <p:cNvPr id="27" name="Picture 26">
            <a:extLst>
              <a:ext uri="{FF2B5EF4-FFF2-40B4-BE49-F238E27FC236}">
                <a16:creationId xmlns:a16="http://schemas.microsoft.com/office/drawing/2014/main" id="{ECEF57D2-EBBA-4251-A85A-DAD1A7A7807B}"/>
              </a:ext>
            </a:extLst>
          </p:cNvPr>
          <p:cNvPicPr>
            <a:picLocks noChangeAspect="1"/>
          </p:cNvPicPr>
          <p:nvPr/>
        </p:nvPicPr>
        <p:blipFill>
          <a:blip r:embed="rId4"/>
          <a:stretch>
            <a:fillRect/>
          </a:stretch>
        </p:blipFill>
        <p:spPr>
          <a:xfrm>
            <a:off x="4329816" y="2012395"/>
            <a:ext cx="531969" cy="531969"/>
          </a:xfrm>
          <a:prstGeom prst="rect">
            <a:avLst/>
          </a:prstGeom>
        </p:spPr>
      </p:pic>
      <p:pic>
        <p:nvPicPr>
          <p:cNvPr id="28" name="Picture 27">
            <a:extLst>
              <a:ext uri="{FF2B5EF4-FFF2-40B4-BE49-F238E27FC236}">
                <a16:creationId xmlns:a16="http://schemas.microsoft.com/office/drawing/2014/main" id="{696369EE-7C71-4075-B8C5-F2ABE9FB928C}"/>
              </a:ext>
            </a:extLst>
          </p:cNvPr>
          <p:cNvPicPr>
            <a:picLocks noChangeAspect="1"/>
          </p:cNvPicPr>
          <p:nvPr/>
        </p:nvPicPr>
        <p:blipFill>
          <a:blip r:embed="rId5"/>
          <a:stretch>
            <a:fillRect/>
          </a:stretch>
        </p:blipFill>
        <p:spPr>
          <a:xfrm>
            <a:off x="7932834" y="1969966"/>
            <a:ext cx="582676" cy="58267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Left 47">
            <a:extLst>
              <a:ext uri="{FF2B5EF4-FFF2-40B4-BE49-F238E27FC236}">
                <a16:creationId xmlns:a16="http://schemas.microsoft.com/office/drawing/2014/main" id="{B01B845F-C6A3-4933-9C65-75C75B8FD765}"/>
              </a:ext>
            </a:extLst>
          </p:cNvPr>
          <p:cNvSpPr/>
          <p:nvPr/>
        </p:nvSpPr>
        <p:spPr bwMode="auto">
          <a:xfrm>
            <a:off x="5543855" y="3772345"/>
            <a:ext cx="5837337" cy="898965"/>
          </a:xfrm>
          <a:prstGeom prst="leftArrow">
            <a:avLst>
              <a:gd name="adj1" fmla="val 100000"/>
              <a:gd name="adj2" fmla="val 50000"/>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215" name="Rectangle: Rounded Corners 214">
            <a:extLst>
              <a:ext uri="{FF2B5EF4-FFF2-40B4-BE49-F238E27FC236}">
                <a16:creationId xmlns:a16="http://schemas.microsoft.com/office/drawing/2014/main" id="{2B6E0994-FE06-41F7-A080-C38A321B6E6E}"/>
              </a:ext>
            </a:extLst>
          </p:cNvPr>
          <p:cNvSpPr/>
          <p:nvPr/>
        </p:nvSpPr>
        <p:spPr bwMode="auto">
          <a:xfrm>
            <a:off x="-612747" y="2100000"/>
            <a:ext cx="12479171" cy="1176019"/>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endParaRPr lang="en-US" sz="1730" kern="0">
              <a:solidFill>
                <a:schemeClr val="tx2"/>
              </a:solidFill>
              <a:latin typeface="+mj-lt"/>
            </a:endParaRPr>
          </a:p>
        </p:txBody>
      </p:sp>
      <p:sp>
        <p:nvSpPr>
          <p:cNvPr id="217" name="TextBox 216">
            <a:extLst>
              <a:ext uri="{FF2B5EF4-FFF2-40B4-BE49-F238E27FC236}">
                <a16:creationId xmlns:a16="http://schemas.microsoft.com/office/drawing/2014/main" id="{3AFC50C8-F6DB-4520-88E7-92379EC166C6}"/>
              </a:ext>
            </a:extLst>
          </p:cNvPr>
          <p:cNvSpPr txBox="1"/>
          <p:nvPr/>
        </p:nvSpPr>
        <p:spPr>
          <a:xfrm>
            <a:off x="7227727" y="2479817"/>
            <a:ext cx="1287177"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defTabSz="913927">
              <a:defRPr/>
            </a:pPr>
            <a:r>
              <a:rPr lang="en-US" sz="2353" b="0">
                <a:gradFill>
                  <a:gsLst>
                    <a:gs pos="0">
                      <a:srgbClr val="1A1A1A"/>
                    </a:gs>
                    <a:gs pos="100000">
                      <a:srgbClr val="1A1A1A"/>
                    </a:gs>
                  </a:gsLst>
                  <a:lin ang="5400000" scaled="1"/>
                </a:gradFill>
                <a:latin typeface="+mj-lt"/>
              </a:rPr>
              <a:t>Operate</a:t>
            </a:r>
          </a:p>
        </p:txBody>
      </p:sp>
      <p:sp>
        <p:nvSpPr>
          <p:cNvPr id="218" name="TextBox 217">
            <a:extLst>
              <a:ext uri="{FF2B5EF4-FFF2-40B4-BE49-F238E27FC236}">
                <a16:creationId xmlns:a16="http://schemas.microsoft.com/office/drawing/2014/main" id="{FA037782-C250-4350-BEE0-FF83B972A074}"/>
              </a:ext>
            </a:extLst>
          </p:cNvPr>
          <p:cNvSpPr txBox="1"/>
          <p:nvPr/>
        </p:nvSpPr>
        <p:spPr>
          <a:xfrm>
            <a:off x="5030951" y="2479817"/>
            <a:ext cx="1153789"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defTabSz="913927">
              <a:defRPr/>
            </a:pPr>
            <a:r>
              <a:rPr lang="en-US" sz="2353" b="0">
                <a:gradFill>
                  <a:gsLst>
                    <a:gs pos="0">
                      <a:srgbClr val="1A1A1A"/>
                    </a:gs>
                    <a:gs pos="100000">
                      <a:srgbClr val="1A1A1A"/>
                    </a:gs>
                  </a:gsLst>
                  <a:lin ang="5400000" scaled="1"/>
                </a:gradFill>
                <a:latin typeface="+mj-lt"/>
              </a:rPr>
              <a:t>Deploy</a:t>
            </a:r>
          </a:p>
        </p:txBody>
      </p:sp>
      <p:sp>
        <p:nvSpPr>
          <p:cNvPr id="224" name="Rectangle 223">
            <a:extLst>
              <a:ext uri="{FF2B5EF4-FFF2-40B4-BE49-F238E27FC236}">
                <a16:creationId xmlns:a16="http://schemas.microsoft.com/office/drawing/2014/main" id="{DBDB8F2F-34D7-4A9A-AA3D-2832673E6185}"/>
              </a:ext>
            </a:extLst>
          </p:cNvPr>
          <p:cNvSpPr/>
          <p:nvPr/>
        </p:nvSpPr>
        <p:spPr>
          <a:xfrm>
            <a:off x="2448596" y="2479817"/>
            <a:ext cx="1539370" cy="416383"/>
          </a:xfrm>
          <a:prstGeom prst="rect">
            <a:avLst/>
          </a:prstGeom>
        </p:spPr>
        <p:txBody>
          <a:bodyPr wrap="none" anchor="ctr">
            <a:spAutoFit/>
          </a:bodyPr>
          <a:lstStyle/>
          <a:p>
            <a:pPr algn="ctr" defTabSz="913927">
              <a:lnSpc>
                <a:spcPct val="90000"/>
              </a:lnSpc>
              <a:defRPr/>
            </a:pPr>
            <a:r>
              <a:rPr lang="en-US" sz="2353">
                <a:gradFill>
                  <a:gsLst>
                    <a:gs pos="0">
                      <a:srgbClr val="1A1A1A"/>
                    </a:gs>
                    <a:gs pos="100000">
                      <a:srgbClr val="1A1A1A"/>
                    </a:gs>
                  </a:gsLst>
                  <a:lin ang="5400000" scaled="1"/>
                </a:gradFill>
                <a:latin typeface="+mj-lt"/>
                <a:ea typeface="Segoe UI" pitchFamily="34" charset="0"/>
                <a:cs typeface="Segoe UI Semibold" panose="020B0702040204020203" pitchFamily="34" charset="0"/>
              </a:rPr>
              <a:t>Build/Test</a:t>
            </a:r>
          </a:p>
        </p:txBody>
      </p:sp>
      <p:sp>
        <p:nvSpPr>
          <p:cNvPr id="85" name="Rectangle 84">
            <a:extLst>
              <a:ext uri="{FF2B5EF4-FFF2-40B4-BE49-F238E27FC236}">
                <a16:creationId xmlns:a16="http://schemas.microsoft.com/office/drawing/2014/main" id="{D7533FD1-CAA3-4365-87B6-9741DC8BB8D5}"/>
              </a:ext>
            </a:extLst>
          </p:cNvPr>
          <p:cNvSpPr/>
          <p:nvPr/>
        </p:nvSpPr>
        <p:spPr>
          <a:xfrm>
            <a:off x="514263" y="2479817"/>
            <a:ext cx="891350" cy="416383"/>
          </a:xfrm>
          <a:prstGeom prst="rect">
            <a:avLst/>
          </a:prstGeom>
        </p:spPr>
        <p:txBody>
          <a:bodyPr wrap="none" anchor="ctr">
            <a:spAutoFit/>
          </a:bodyPr>
          <a:lstStyle/>
          <a:p>
            <a:pPr algn="ctr" defTabSz="913927">
              <a:lnSpc>
                <a:spcPct val="90000"/>
              </a:lnSpc>
              <a:defRPr/>
            </a:pPr>
            <a:r>
              <a:rPr lang="en-US" sz="2353">
                <a:gradFill>
                  <a:gsLst>
                    <a:gs pos="0">
                      <a:srgbClr val="1A1A1A"/>
                    </a:gs>
                    <a:gs pos="100000">
                      <a:srgbClr val="1A1A1A"/>
                    </a:gs>
                  </a:gsLst>
                  <a:lin ang="5400000" scaled="1"/>
                </a:gradFill>
                <a:latin typeface="+mj-lt"/>
                <a:ea typeface="Segoe UI" pitchFamily="34" charset="0"/>
                <a:cs typeface="Segoe UI Semibold" panose="020B0702040204020203" pitchFamily="34" charset="0"/>
              </a:rPr>
              <a:t>Code</a:t>
            </a:r>
          </a:p>
        </p:txBody>
      </p:sp>
      <p:cxnSp>
        <p:nvCxnSpPr>
          <p:cNvPr id="4" name="Straight Connector 3">
            <a:extLst>
              <a:ext uri="{FF2B5EF4-FFF2-40B4-BE49-F238E27FC236}">
                <a16:creationId xmlns:a16="http://schemas.microsoft.com/office/drawing/2014/main" id="{F045A2B4-752B-4E27-8650-81BB78F983A6}"/>
              </a:ext>
            </a:extLst>
          </p:cNvPr>
          <p:cNvCxnSpPr/>
          <p:nvPr/>
        </p:nvCxnSpPr>
        <p:spPr>
          <a:xfrm>
            <a:off x="1927104"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E2655E6-BEF4-429C-883E-3AE375080509}"/>
              </a:ext>
            </a:extLst>
          </p:cNvPr>
          <p:cNvCxnSpPr/>
          <p:nvPr/>
        </p:nvCxnSpPr>
        <p:spPr>
          <a:xfrm>
            <a:off x="6706232"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63BDD829-F54A-477E-9AB3-00E2D701F6B7}"/>
              </a:ext>
            </a:extLst>
          </p:cNvPr>
          <p:cNvSpPr>
            <a:spLocks noGrp="1"/>
          </p:cNvSpPr>
          <p:nvPr>
            <p:ph type="title"/>
          </p:nvPr>
        </p:nvSpPr>
        <p:spPr>
          <a:xfrm>
            <a:off x="455996" y="620429"/>
            <a:ext cx="8617675" cy="403137"/>
          </a:xfrm>
        </p:spPr>
        <p:txBody>
          <a:bodyPr/>
          <a:lstStyle/>
          <a:p>
            <a:r>
              <a:rPr lang="en-US" sz="3600" dirty="0"/>
              <a:t>Enforce policies as part of the development process</a:t>
            </a:r>
          </a:p>
        </p:txBody>
      </p:sp>
      <p:cxnSp>
        <p:nvCxnSpPr>
          <p:cNvPr id="37" name="Straight Connector 36">
            <a:extLst>
              <a:ext uri="{FF2B5EF4-FFF2-40B4-BE49-F238E27FC236}">
                <a16:creationId xmlns:a16="http://schemas.microsoft.com/office/drawing/2014/main" id="{B353D688-A219-483D-AFE8-E1C7347A56A1}"/>
              </a:ext>
            </a:extLst>
          </p:cNvPr>
          <p:cNvCxnSpPr/>
          <p:nvPr/>
        </p:nvCxnSpPr>
        <p:spPr>
          <a:xfrm>
            <a:off x="4509458"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743E2002-C0D5-421D-AF4F-D4545D5EC968}"/>
              </a:ext>
            </a:extLst>
          </p:cNvPr>
          <p:cNvGrpSpPr/>
          <p:nvPr/>
        </p:nvGrpSpPr>
        <p:grpSpPr>
          <a:xfrm>
            <a:off x="9196977" y="1797071"/>
            <a:ext cx="1980615" cy="1781874"/>
            <a:chOff x="4520013" y="1854664"/>
            <a:chExt cx="1980898" cy="1666478"/>
          </a:xfrm>
        </p:grpSpPr>
        <p:grpSp>
          <p:nvGrpSpPr>
            <p:cNvPr id="51" name="Group 50">
              <a:extLst>
                <a:ext uri="{FF2B5EF4-FFF2-40B4-BE49-F238E27FC236}">
                  <a16:creationId xmlns:a16="http://schemas.microsoft.com/office/drawing/2014/main" id="{BA717AA3-33A4-4923-B442-6A286C9A08E8}"/>
                </a:ext>
              </a:extLst>
            </p:cNvPr>
            <p:cNvGrpSpPr/>
            <p:nvPr/>
          </p:nvGrpSpPr>
          <p:grpSpPr>
            <a:xfrm>
              <a:off x="6316245" y="1856394"/>
              <a:ext cx="184666" cy="1664748"/>
              <a:chOff x="2124673" y="2295425"/>
              <a:chExt cx="164160" cy="1599158"/>
            </a:xfrm>
            <a:solidFill>
              <a:schemeClr val="accent5"/>
            </a:solidFill>
          </p:grpSpPr>
          <p:sp>
            <p:nvSpPr>
              <p:cNvPr id="60" name="Right Triangle 59">
                <a:extLst>
                  <a:ext uri="{FF2B5EF4-FFF2-40B4-BE49-F238E27FC236}">
                    <a16:creationId xmlns:a16="http://schemas.microsoft.com/office/drawing/2014/main" id="{AE6BA5D3-34E4-4DD6-B875-85E2ACB88947}"/>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ight Triangle 60">
                <a:extLst>
                  <a:ext uri="{FF2B5EF4-FFF2-40B4-BE49-F238E27FC236}">
                    <a16:creationId xmlns:a16="http://schemas.microsoft.com/office/drawing/2014/main" id="{CEE8F673-494E-4263-9CF2-E8BBCAC882EA}"/>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 name="TextBox 51">
              <a:extLst>
                <a:ext uri="{FF2B5EF4-FFF2-40B4-BE49-F238E27FC236}">
                  <a16:creationId xmlns:a16="http://schemas.microsoft.com/office/drawing/2014/main" id="{7CE633DA-2897-4314-9E90-0A205F2ACB39}"/>
                </a:ext>
              </a:extLst>
            </p:cNvPr>
            <p:cNvSpPr txBox="1"/>
            <p:nvPr/>
          </p:nvSpPr>
          <p:spPr>
            <a:xfrm rot="16200000">
              <a:off x="3853897" y="2623216"/>
              <a:ext cx="1516924" cy="184692"/>
            </a:xfrm>
            <a:prstGeom prst="rect">
              <a:avLst/>
            </a:prstGeom>
            <a:noFill/>
          </p:spPr>
          <p:txBody>
            <a:bodyPr wrap="square" lIns="0" tIns="0" rIns="0" bIns="0" rtlCol="0">
              <a:spAutoFit/>
            </a:bodyPr>
            <a:lstStyle/>
            <a:p>
              <a:pPr algn="ctr" defTabSz="895870">
                <a:spcAft>
                  <a:spcPts val="588"/>
                </a:spcAft>
                <a:defRPr/>
              </a:pPr>
              <a:r>
                <a:rPr lang="en-US" sz="1200" kern="0">
                  <a:gradFill>
                    <a:gsLst>
                      <a:gs pos="0">
                        <a:srgbClr val="1A1A1A"/>
                      </a:gs>
                      <a:gs pos="100000">
                        <a:srgbClr val="1A1A1A"/>
                      </a:gs>
                    </a:gsLst>
                    <a:lin ang="5400000" scaled="1"/>
                  </a:gradFill>
                  <a:latin typeface="Segoe UI Semibold"/>
                </a:rPr>
                <a:t>Policy as Code</a:t>
              </a:r>
            </a:p>
          </p:txBody>
        </p:sp>
        <p:sp>
          <p:nvSpPr>
            <p:cNvPr id="53" name="Rectangle 52">
              <a:extLst>
                <a:ext uri="{FF2B5EF4-FFF2-40B4-BE49-F238E27FC236}">
                  <a16:creationId xmlns:a16="http://schemas.microsoft.com/office/drawing/2014/main" id="{B7674BFA-43BA-4448-AF5A-6812414ED7D9}"/>
                </a:ext>
              </a:extLst>
            </p:cNvPr>
            <p:cNvSpPr/>
            <p:nvPr/>
          </p:nvSpPr>
          <p:spPr bwMode="auto">
            <a:xfrm>
              <a:off x="4779835" y="1854664"/>
              <a:ext cx="1534901" cy="1666478"/>
            </a:xfrm>
            <a:prstGeom prst="rect">
              <a:avLst/>
            </a:prstGeom>
            <a:solidFill>
              <a:schemeClr val="accent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endParaRPr lang="en-US" sz="1730" kern="0" dirty="0">
                <a:solidFill>
                  <a:schemeClr val="tx2"/>
                </a:solidFill>
                <a:latin typeface="+mj-lt"/>
              </a:endParaRPr>
            </a:p>
          </p:txBody>
        </p:sp>
        <p:grpSp>
          <p:nvGrpSpPr>
            <p:cNvPr id="54" name="Group 53">
              <a:extLst>
                <a:ext uri="{FF2B5EF4-FFF2-40B4-BE49-F238E27FC236}">
                  <a16:creationId xmlns:a16="http://schemas.microsoft.com/office/drawing/2014/main" id="{9902A224-48CC-425B-BDE5-B9CFFF8CED10}"/>
                </a:ext>
              </a:extLst>
            </p:cNvPr>
            <p:cNvGrpSpPr/>
            <p:nvPr/>
          </p:nvGrpSpPr>
          <p:grpSpPr>
            <a:xfrm>
              <a:off x="4733454" y="1906418"/>
              <a:ext cx="1620644" cy="1409510"/>
              <a:chOff x="541882" y="2361639"/>
              <a:chExt cx="1620644" cy="1409510"/>
            </a:xfrm>
          </p:grpSpPr>
          <p:sp>
            <p:nvSpPr>
              <p:cNvPr id="56" name="TextBox 55">
                <a:extLst>
                  <a:ext uri="{FF2B5EF4-FFF2-40B4-BE49-F238E27FC236}">
                    <a16:creationId xmlns:a16="http://schemas.microsoft.com/office/drawing/2014/main" id="{516B9D06-71E1-488E-8B75-57CF516A7795}"/>
                  </a:ext>
                </a:extLst>
              </p:cNvPr>
              <p:cNvSpPr txBox="1"/>
              <p:nvPr/>
            </p:nvSpPr>
            <p:spPr>
              <a:xfrm>
                <a:off x="813799" y="2361639"/>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Pre-flight</a:t>
                </a:r>
              </a:p>
            </p:txBody>
          </p:sp>
          <p:sp>
            <p:nvSpPr>
              <p:cNvPr id="57" name="TextBox 56">
                <a:extLst>
                  <a:ext uri="{FF2B5EF4-FFF2-40B4-BE49-F238E27FC236}">
                    <a16:creationId xmlns:a16="http://schemas.microsoft.com/office/drawing/2014/main" id="{88BFCDFF-2FA9-47EB-9C27-BCF198A0CBE9}"/>
                  </a:ext>
                </a:extLst>
              </p:cNvPr>
              <p:cNvSpPr txBox="1"/>
              <p:nvPr/>
            </p:nvSpPr>
            <p:spPr>
              <a:xfrm>
                <a:off x="541882" y="3368191"/>
                <a:ext cx="1620644"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Authoring</a:t>
                </a:r>
              </a:p>
            </p:txBody>
          </p:sp>
          <p:sp>
            <p:nvSpPr>
              <p:cNvPr id="58" name="Freeform: Shape 57">
                <a:extLst>
                  <a:ext uri="{FF2B5EF4-FFF2-40B4-BE49-F238E27FC236}">
                    <a16:creationId xmlns:a16="http://schemas.microsoft.com/office/drawing/2014/main" id="{BB52BA60-79BA-414F-B6DB-5C74CFCEB93A}"/>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30">
                  <a:solidFill>
                    <a:srgbClr val="FFFFFF"/>
                  </a:solidFill>
                  <a:latin typeface="Segoe UI"/>
                </a:endParaRPr>
              </a:p>
            </p:txBody>
          </p:sp>
          <p:sp>
            <p:nvSpPr>
              <p:cNvPr id="59" name="Freeform: Shape 58">
                <a:extLst>
                  <a:ext uri="{FF2B5EF4-FFF2-40B4-BE49-F238E27FC236}">
                    <a16:creationId xmlns:a16="http://schemas.microsoft.com/office/drawing/2014/main" id="{3748D46B-105D-4B6F-8104-39EF74E125B7}"/>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30">
                  <a:solidFill>
                    <a:srgbClr val="FFFFFF"/>
                  </a:solidFill>
                  <a:latin typeface="Segoe UI"/>
                </a:endParaRPr>
              </a:p>
            </p:txBody>
          </p:sp>
        </p:grpSp>
        <p:sp>
          <p:nvSpPr>
            <p:cNvPr id="55" name="TextBox 54">
              <a:extLst>
                <a:ext uri="{FF2B5EF4-FFF2-40B4-BE49-F238E27FC236}">
                  <a16:creationId xmlns:a16="http://schemas.microsoft.com/office/drawing/2014/main" id="{621013E2-2DD5-43EF-9BA6-DC6034A54903}"/>
                </a:ext>
              </a:extLst>
            </p:cNvPr>
            <p:cNvSpPr txBox="1"/>
            <p:nvPr/>
          </p:nvSpPr>
          <p:spPr>
            <a:xfrm>
              <a:off x="5005371" y="2426567"/>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Validation</a:t>
              </a:r>
            </a:p>
          </p:txBody>
        </p:sp>
      </p:grpSp>
      <p:sp>
        <p:nvSpPr>
          <p:cNvPr id="38" name="TextBox 37">
            <a:extLst>
              <a:ext uri="{FF2B5EF4-FFF2-40B4-BE49-F238E27FC236}">
                <a16:creationId xmlns:a16="http://schemas.microsoft.com/office/drawing/2014/main" id="{8D29BEE8-DFD4-454A-81A3-87613B915E89}"/>
              </a:ext>
            </a:extLst>
          </p:cNvPr>
          <p:cNvSpPr txBox="1"/>
          <p:nvPr/>
        </p:nvSpPr>
        <p:spPr>
          <a:xfrm>
            <a:off x="455995" y="1427552"/>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Shift left to deliver compliant code faster </a:t>
            </a:r>
          </a:p>
        </p:txBody>
      </p:sp>
      <p:grpSp>
        <p:nvGrpSpPr>
          <p:cNvPr id="9" name="Group 8">
            <a:extLst>
              <a:ext uri="{FF2B5EF4-FFF2-40B4-BE49-F238E27FC236}">
                <a16:creationId xmlns:a16="http://schemas.microsoft.com/office/drawing/2014/main" id="{80CAD415-90BF-45E0-BB40-69A102199885}"/>
              </a:ext>
            </a:extLst>
          </p:cNvPr>
          <p:cNvGrpSpPr/>
          <p:nvPr/>
        </p:nvGrpSpPr>
        <p:grpSpPr>
          <a:xfrm>
            <a:off x="9557760" y="3946542"/>
            <a:ext cx="1782527" cy="404348"/>
            <a:chOff x="9876413" y="4025182"/>
            <a:chExt cx="1818270" cy="412456"/>
          </a:xfrm>
        </p:grpSpPr>
        <p:sp>
          <p:nvSpPr>
            <p:cNvPr id="254" name="TextBox 253">
              <a:extLst>
                <a:ext uri="{FF2B5EF4-FFF2-40B4-BE49-F238E27FC236}">
                  <a16:creationId xmlns:a16="http://schemas.microsoft.com/office/drawing/2014/main" id="{0508087C-5C71-46A3-8830-33B7E30A3A5C}"/>
                </a:ext>
              </a:extLst>
            </p:cNvPr>
            <p:cNvSpPr txBox="1"/>
            <p:nvPr/>
          </p:nvSpPr>
          <p:spPr>
            <a:xfrm>
              <a:off x="10439510" y="4025182"/>
              <a:ext cx="1255173" cy="412456"/>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gn="l" defTabSz="895870">
                <a:defRPr/>
              </a:pPr>
              <a:r>
                <a:rPr lang="en-US" sz="1400"/>
                <a:t>Policy</a:t>
              </a:r>
            </a:p>
          </p:txBody>
        </p:sp>
        <p:pic>
          <p:nvPicPr>
            <p:cNvPr id="39" name="Picture 38">
              <a:extLst>
                <a:ext uri="{FF2B5EF4-FFF2-40B4-BE49-F238E27FC236}">
                  <a16:creationId xmlns:a16="http://schemas.microsoft.com/office/drawing/2014/main" id="{C104D006-C620-484C-9BB1-6BF517916F0D}"/>
                </a:ext>
              </a:extLst>
            </p:cNvPr>
            <p:cNvPicPr>
              <a:picLocks noChangeAspect="1"/>
            </p:cNvPicPr>
            <p:nvPr/>
          </p:nvPicPr>
          <p:blipFill>
            <a:blip r:embed="rId3"/>
            <a:stretch>
              <a:fillRect/>
            </a:stretch>
          </p:blipFill>
          <p:spPr>
            <a:xfrm>
              <a:off x="9876413" y="4028407"/>
              <a:ext cx="406007" cy="406007"/>
            </a:xfrm>
            <a:prstGeom prst="rect">
              <a:avLst/>
            </a:prstGeom>
          </p:spPr>
        </p:pic>
      </p:grpSp>
      <p:grpSp>
        <p:nvGrpSpPr>
          <p:cNvPr id="6" name="Group 5">
            <a:extLst>
              <a:ext uri="{FF2B5EF4-FFF2-40B4-BE49-F238E27FC236}">
                <a16:creationId xmlns:a16="http://schemas.microsoft.com/office/drawing/2014/main" id="{BB04245A-E463-4B42-84C3-943530E6F980}"/>
              </a:ext>
            </a:extLst>
          </p:cNvPr>
          <p:cNvGrpSpPr/>
          <p:nvPr/>
        </p:nvGrpSpPr>
        <p:grpSpPr>
          <a:xfrm>
            <a:off x="9569849" y="4545804"/>
            <a:ext cx="1454038" cy="404349"/>
            <a:chOff x="9888743" y="4575500"/>
            <a:chExt cx="1483195" cy="412457"/>
          </a:xfrm>
        </p:grpSpPr>
        <p:sp>
          <p:nvSpPr>
            <p:cNvPr id="239" name="TextBox 238">
              <a:extLst>
                <a:ext uri="{FF2B5EF4-FFF2-40B4-BE49-F238E27FC236}">
                  <a16:creationId xmlns:a16="http://schemas.microsoft.com/office/drawing/2014/main" id="{C03D3A97-4639-4EEB-94C2-55EF6033DF98}"/>
                </a:ext>
              </a:extLst>
            </p:cNvPr>
            <p:cNvSpPr txBox="1"/>
            <p:nvPr/>
          </p:nvSpPr>
          <p:spPr>
            <a:xfrm>
              <a:off x="10439510" y="4575500"/>
              <a:ext cx="932428" cy="412457"/>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gn="l" defTabSz="895870">
                <a:defRPr/>
              </a:pPr>
              <a:r>
                <a:rPr lang="en-US" sz="1400"/>
                <a:t>Security</a:t>
              </a:r>
            </a:p>
          </p:txBody>
        </p:sp>
        <p:sp>
          <p:nvSpPr>
            <p:cNvPr id="40" name="Shield_EA18" title="Icon of a shield">
              <a:extLst>
                <a:ext uri="{FF2B5EF4-FFF2-40B4-BE49-F238E27FC236}">
                  <a16:creationId xmlns:a16="http://schemas.microsoft.com/office/drawing/2014/main" id="{8C40AF3B-6E90-44CE-BC39-0F58C609A66B}"/>
                </a:ext>
              </a:extLst>
            </p:cNvPr>
            <p:cNvSpPr>
              <a:spLocks noChangeAspect="1"/>
            </p:cNvSpPr>
            <p:nvPr/>
          </p:nvSpPr>
          <p:spPr bwMode="auto">
            <a:xfrm>
              <a:off x="9888743" y="4578725"/>
              <a:ext cx="381347" cy="40600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3"/>
            </a:solidFill>
            <a:ln w="19050" cap="sq">
              <a:no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00" kern="0">
                <a:gradFill>
                  <a:gsLst>
                    <a:gs pos="0">
                      <a:srgbClr val="505050"/>
                    </a:gs>
                    <a:gs pos="100000">
                      <a:srgbClr val="505050"/>
                    </a:gs>
                  </a:gsLst>
                </a:gradFill>
                <a:latin typeface="Segoe UI"/>
              </a:endParaRPr>
            </a:p>
          </p:txBody>
        </p:sp>
      </p:grpSp>
      <p:grpSp>
        <p:nvGrpSpPr>
          <p:cNvPr id="8" name="Group 7">
            <a:extLst>
              <a:ext uri="{FF2B5EF4-FFF2-40B4-BE49-F238E27FC236}">
                <a16:creationId xmlns:a16="http://schemas.microsoft.com/office/drawing/2014/main" id="{4566EC07-50F7-4669-8DA2-DEF44DE9588E}"/>
              </a:ext>
            </a:extLst>
          </p:cNvPr>
          <p:cNvGrpSpPr/>
          <p:nvPr/>
        </p:nvGrpSpPr>
        <p:grpSpPr>
          <a:xfrm>
            <a:off x="9557761" y="5145066"/>
            <a:ext cx="1782528" cy="404349"/>
            <a:chOff x="9876413" y="5247738"/>
            <a:chExt cx="1818271" cy="412457"/>
          </a:xfrm>
        </p:grpSpPr>
        <p:sp>
          <p:nvSpPr>
            <p:cNvPr id="271" name="TextBox 270">
              <a:extLst>
                <a:ext uri="{FF2B5EF4-FFF2-40B4-BE49-F238E27FC236}">
                  <a16:creationId xmlns:a16="http://schemas.microsoft.com/office/drawing/2014/main" id="{13BF076E-74CC-4D2A-BF6A-838A52230416}"/>
                </a:ext>
              </a:extLst>
            </p:cNvPr>
            <p:cNvSpPr txBox="1"/>
            <p:nvPr/>
          </p:nvSpPr>
          <p:spPr>
            <a:xfrm>
              <a:off x="10439510" y="5247738"/>
              <a:ext cx="1255174" cy="412457"/>
            </a:xfrm>
            <a:prstGeom prst="rect">
              <a:avLst/>
            </a:prstGeom>
            <a:noFill/>
            <a:ln>
              <a:noFill/>
            </a:ln>
          </p:spPr>
          <p:txBody>
            <a:bodyPr wrap="square" lIns="91427" tIns="91427" rIns="91427" bIns="91427" rtlCol="0" anchor="ctr">
              <a:spAutoFit/>
            </a:bodyPr>
            <a:lstStyle/>
            <a:p>
              <a:pPr defTabSz="895870">
                <a:spcAft>
                  <a:spcPts val="588"/>
                </a:spcAft>
                <a:defRPr/>
              </a:pPr>
              <a:r>
                <a:rPr lang="en-US" sz="1400" kern="0">
                  <a:gradFill>
                    <a:gsLst>
                      <a:gs pos="0">
                        <a:srgbClr val="1A1A1A"/>
                      </a:gs>
                      <a:gs pos="100000">
                        <a:srgbClr val="1A1A1A"/>
                      </a:gs>
                    </a:gsLst>
                    <a:lin ang="5400000" scaled="1"/>
                  </a:gradFill>
                  <a:latin typeface="Segoe UI Semibold"/>
                </a:rPr>
                <a:t>Monitoring</a:t>
              </a:r>
              <a:endParaRPr lang="en-US" sz="1050" kern="0">
                <a:gradFill>
                  <a:gsLst>
                    <a:gs pos="0">
                      <a:srgbClr val="1A1A1A"/>
                    </a:gs>
                    <a:gs pos="100000">
                      <a:srgbClr val="1A1A1A"/>
                    </a:gs>
                  </a:gsLst>
                  <a:lin ang="5400000" scaled="1"/>
                </a:gradFill>
                <a:latin typeface="Segoe UI Semibold"/>
              </a:endParaRPr>
            </a:p>
          </p:txBody>
        </p:sp>
        <p:pic>
          <p:nvPicPr>
            <p:cNvPr id="41" name="Picture 40">
              <a:extLst>
                <a:ext uri="{FF2B5EF4-FFF2-40B4-BE49-F238E27FC236}">
                  <a16:creationId xmlns:a16="http://schemas.microsoft.com/office/drawing/2014/main" id="{C0195A76-DA12-443B-B81D-3F09EE6D7F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6413" y="5250963"/>
              <a:ext cx="406007" cy="406007"/>
            </a:xfrm>
            <a:prstGeom prst="rect">
              <a:avLst/>
            </a:prstGeom>
          </p:spPr>
        </p:pic>
      </p:grpSp>
      <p:sp>
        <p:nvSpPr>
          <p:cNvPr id="45" name="TextBox 44">
            <a:extLst>
              <a:ext uri="{FF2B5EF4-FFF2-40B4-BE49-F238E27FC236}">
                <a16:creationId xmlns:a16="http://schemas.microsoft.com/office/drawing/2014/main" id="{9EE7F9F1-7A07-49CD-8D2A-8D8F6DE583C8}"/>
              </a:ext>
            </a:extLst>
          </p:cNvPr>
          <p:cNvSpPr txBox="1"/>
          <p:nvPr/>
        </p:nvSpPr>
        <p:spPr>
          <a:xfrm>
            <a:off x="5096503" y="6095938"/>
            <a:ext cx="1998995" cy="276999"/>
          </a:xfrm>
          <a:prstGeom prst="rect">
            <a:avLst/>
          </a:prstGeom>
          <a:noFill/>
        </p:spPr>
        <p:txBody>
          <a:bodyPr wrap="square" lIns="0" tIns="0" rIns="0" bIns="0" rtlCol="0">
            <a:spAutoFit/>
          </a:bodyPr>
          <a:lstStyle/>
          <a:p>
            <a:pPr algn="ctr" defTabSz="914192">
              <a:defRPr/>
            </a:pPr>
            <a:r>
              <a:rPr lang="en-US" sz="1800">
                <a:gradFill>
                  <a:gsLst>
                    <a:gs pos="2917">
                      <a:srgbClr val="1A1A1A"/>
                    </a:gs>
                    <a:gs pos="30000">
                      <a:srgbClr val="1A1A1A"/>
                    </a:gs>
                  </a:gsLst>
                  <a:lin ang="5400000" scaled="0"/>
                </a:gradFill>
                <a:latin typeface="Segoe UI Semibold"/>
              </a:rPr>
              <a:t>Azure DevOps            </a:t>
            </a:r>
          </a:p>
        </p:txBody>
      </p:sp>
      <p:pic>
        <p:nvPicPr>
          <p:cNvPr id="46" name="Graphic 45">
            <a:extLst>
              <a:ext uri="{FF2B5EF4-FFF2-40B4-BE49-F238E27FC236}">
                <a16:creationId xmlns:a16="http://schemas.microsoft.com/office/drawing/2014/main" id="{B0785808-D7EF-42EB-8E43-E66370606E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9708" y="4890256"/>
            <a:ext cx="1052586" cy="1052586"/>
          </a:xfrm>
          <a:prstGeom prst="rect">
            <a:avLst/>
          </a:prstGeom>
        </p:spPr>
      </p:pic>
    </p:spTree>
    <p:extLst>
      <p:ext uri="{BB962C8B-B14F-4D97-AF65-F5344CB8AC3E}">
        <p14:creationId xmlns:p14="http://schemas.microsoft.com/office/powerpoint/2010/main" val="1186636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rrow: Left 34">
            <a:extLst>
              <a:ext uri="{FF2B5EF4-FFF2-40B4-BE49-F238E27FC236}">
                <a16:creationId xmlns:a16="http://schemas.microsoft.com/office/drawing/2014/main" id="{E5C4761C-0EA2-49A8-B3CC-B01BA2CC4B2B}"/>
              </a:ext>
            </a:extLst>
          </p:cNvPr>
          <p:cNvSpPr/>
          <p:nvPr/>
        </p:nvSpPr>
        <p:spPr bwMode="auto">
          <a:xfrm>
            <a:off x="5543855" y="3772345"/>
            <a:ext cx="5837337" cy="898965"/>
          </a:xfrm>
          <a:prstGeom prst="leftArrow">
            <a:avLst>
              <a:gd name="adj1" fmla="val 100000"/>
              <a:gd name="adj2" fmla="val 50000"/>
            </a:avLst>
          </a:prstGeom>
          <a:noFill/>
          <a:ln w="19050">
            <a:solidFill>
              <a:schemeClr val="tx1">
                <a:lumMod val="50000"/>
                <a:lumOff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215" name="Rectangle: Rounded Corners 214">
            <a:extLst>
              <a:ext uri="{FF2B5EF4-FFF2-40B4-BE49-F238E27FC236}">
                <a16:creationId xmlns:a16="http://schemas.microsoft.com/office/drawing/2014/main" id="{2B6E0994-FE06-41F7-A080-C38A321B6E6E}"/>
              </a:ext>
            </a:extLst>
          </p:cNvPr>
          <p:cNvSpPr/>
          <p:nvPr/>
        </p:nvSpPr>
        <p:spPr bwMode="auto">
          <a:xfrm>
            <a:off x="-612747" y="2100000"/>
            <a:ext cx="12479171" cy="1176019"/>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endParaRPr lang="en-US" sz="1730" kern="0">
              <a:solidFill>
                <a:schemeClr val="tx2"/>
              </a:solidFill>
              <a:latin typeface="+mj-lt"/>
            </a:endParaRPr>
          </a:p>
        </p:txBody>
      </p:sp>
      <p:sp>
        <p:nvSpPr>
          <p:cNvPr id="217" name="TextBox 216">
            <a:extLst>
              <a:ext uri="{FF2B5EF4-FFF2-40B4-BE49-F238E27FC236}">
                <a16:creationId xmlns:a16="http://schemas.microsoft.com/office/drawing/2014/main" id="{3AFC50C8-F6DB-4520-88E7-92379EC166C6}"/>
              </a:ext>
            </a:extLst>
          </p:cNvPr>
          <p:cNvSpPr txBox="1"/>
          <p:nvPr/>
        </p:nvSpPr>
        <p:spPr>
          <a:xfrm>
            <a:off x="9327695" y="2479817"/>
            <a:ext cx="1287177"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defTabSz="913927">
              <a:defRPr/>
            </a:pPr>
            <a:r>
              <a:rPr lang="en-US" sz="2353" b="0">
                <a:gradFill>
                  <a:gsLst>
                    <a:gs pos="0">
                      <a:srgbClr val="1A1A1A"/>
                    </a:gs>
                    <a:gs pos="100000">
                      <a:srgbClr val="1A1A1A"/>
                    </a:gs>
                  </a:gsLst>
                  <a:lin ang="5400000" scaled="1"/>
                </a:gradFill>
                <a:latin typeface="+mj-lt"/>
              </a:rPr>
              <a:t>Operate</a:t>
            </a:r>
          </a:p>
        </p:txBody>
      </p:sp>
      <p:sp>
        <p:nvSpPr>
          <p:cNvPr id="218" name="TextBox 217">
            <a:extLst>
              <a:ext uri="{FF2B5EF4-FFF2-40B4-BE49-F238E27FC236}">
                <a16:creationId xmlns:a16="http://schemas.microsoft.com/office/drawing/2014/main" id="{FA037782-C250-4350-BEE0-FF83B972A074}"/>
              </a:ext>
            </a:extLst>
          </p:cNvPr>
          <p:cNvSpPr txBox="1"/>
          <p:nvPr/>
        </p:nvSpPr>
        <p:spPr>
          <a:xfrm>
            <a:off x="7130919" y="2479817"/>
            <a:ext cx="1153789"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defTabSz="913927">
              <a:defRPr/>
            </a:pPr>
            <a:r>
              <a:rPr lang="en-US" sz="2353" b="0">
                <a:gradFill>
                  <a:gsLst>
                    <a:gs pos="0">
                      <a:srgbClr val="1A1A1A"/>
                    </a:gs>
                    <a:gs pos="100000">
                      <a:srgbClr val="1A1A1A"/>
                    </a:gs>
                  </a:gsLst>
                  <a:lin ang="5400000" scaled="1"/>
                </a:gradFill>
                <a:latin typeface="+mj-lt"/>
              </a:rPr>
              <a:t>Deploy</a:t>
            </a:r>
          </a:p>
        </p:txBody>
      </p:sp>
      <p:sp>
        <p:nvSpPr>
          <p:cNvPr id="224" name="Rectangle 223">
            <a:extLst>
              <a:ext uri="{FF2B5EF4-FFF2-40B4-BE49-F238E27FC236}">
                <a16:creationId xmlns:a16="http://schemas.microsoft.com/office/drawing/2014/main" id="{DBDB8F2F-34D7-4A9A-AA3D-2832673E6185}"/>
              </a:ext>
            </a:extLst>
          </p:cNvPr>
          <p:cNvSpPr/>
          <p:nvPr/>
        </p:nvSpPr>
        <p:spPr>
          <a:xfrm>
            <a:off x="2448596" y="2479817"/>
            <a:ext cx="1539370" cy="416383"/>
          </a:xfrm>
          <a:prstGeom prst="rect">
            <a:avLst/>
          </a:prstGeom>
        </p:spPr>
        <p:txBody>
          <a:bodyPr wrap="none" anchor="ctr">
            <a:spAutoFit/>
          </a:bodyPr>
          <a:lstStyle/>
          <a:p>
            <a:pPr algn="ctr" defTabSz="913927">
              <a:lnSpc>
                <a:spcPct val="90000"/>
              </a:lnSpc>
              <a:defRPr/>
            </a:pPr>
            <a:r>
              <a:rPr lang="en-US" sz="2353">
                <a:gradFill>
                  <a:gsLst>
                    <a:gs pos="0">
                      <a:srgbClr val="1A1A1A"/>
                    </a:gs>
                    <a:gs pos="100000">
                      <a:srgbClr val="1A1A1A"/>
                    </a:gs>
                  </a:gsLst>
                  <a:lin ang="5400000" scaled="1"/>
                </a:gradFill>
                <a:latin typeface="+mj-lt"/>
                <a:ea typeface="Segoe UI" pitchFamily="34" charset="0"/>
                <a:cs typeface="Segoe UI Semibold" panose="020B0702040204020203" pitchFamily="34" charset="0"/>
              </a:rPr>
              <a:t>Build/Test</a:t>
            </a:r>
          </a:p>
        </p:txBody>
      </p:sp>
      <p:sp>
        <p:nvSpPr>
          <p:cNvPr id="85" name="Rectangle 84">
            <a:extLst>
              <a:ext uri="{FF2B5EF4-FFF2-40B4-BE49-F238E27FC236}">
                <a16:creationId xmlns:a16="http://schemas.microsoft.com/office/drawing/2014/main" id="{D7533FD1-CAA3-4365-87B6-9741DC8BB8D5}"/>
              </a:ext>
            </a:extLst>
          </p:cNvPr>
          <p:cNvSpPr/>
          <p:nvPr/>
        </p:nvSpPr>
        <p:spPr>
          <a:xfrm>
            <a:off x="514263" y="2479817"/>
            <a:ext cx="891350" cy="416383"/>
          </a:xfrm>
          <a:prstGeom prst="rect">
            <a:avLst/>
          </a:prstGeom>
        </p:spPr>
        <p:txBody>
          <a:bodyPr wrap="none" anchor="ctr">
            <a:spAutoFit/>
          </a:bodyPr>
          <a:lstStyle/>
          <a:p>
            <a:pPr algn="ctr" defTabSz="913927">
              <a:lnSpc>
                <a:spcPct val="90000"/>
              </a:lnSpc>
              <a:defRPr/>
            </a:pPr>
            <a:r>
              <a:rPr lang="en-US" sz="2353">
                <a:gradFill>
                  <a:gsLst>
                    <a:gs pos="0">
                      <a:srgbClr val="1A1A1A"/>
                    </a:gs>
                    <a:gs pos="100000">
                      <a:srgbClr val="1A1A1A"/>
                    </a:gs>
                  </a:gsLst>
                  <a:lin ang="5400000" scaled="1"/>
                </a:gradFill>
                <a:latin typeface="+mj-lt"/>
                <a:ea typeface="Segoe UI" pitchFamily="34" charset="0"/>
                <a:cs typeface="Segoe UI Semibold" panose="020B0702040204020203" pitchFamily="34" charset="0"/>
              </a:rPr>
              <a:t>Code</a:t>
            </a:r>
          </a:p>
        </p:txBody>
      </p:sp>
      <p:cxnSp>
        <p:nvCxnSpPr>
          <p:cNvPr id="4" name="Straight Connector 3">
            <a:extLst>
              <a:ext uri="{FF2B5EF4-FFF2-40B4-BE49-F238E27FC236}">
                <a16:creationId xmlns:a16="http://schemas.microsoft.com/office/drawing/2014/main" id="{F045A2B4-752B-4E27-8650-81BB78F983A6}"/>
              </a:ext>
            </a:extLst>
          </p:cNvPr>
          <p:cNvCxnSpPr/>
          <p:nvPr/>
        </p:nvCxnSpPr>
        <p:spPr>
          <a:xfrm>
            <a:off x="1927104"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E2655E6-BEF4-429C-883E-3AE375080509}"/>
              </a:ext>
            </a:extLst>
          </p:cNvPr>
          <p:cNvCxnSpPr/>
          <p:nvPr/>
        </p:nvCxnSpPr>
        <p:spPr>
          <a:xfrm>
            <a:off x="8806200"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7666D782-6DEA-487F-B615-252DE2AD54FC}"/>
              </a:ext>
            </a:extLst>
          </p:cNvPr>
          <p:cNvSpPr txBox="1"/>
          <p:nvPr/>
        </p:nvSpPr>
        <p:spPr>
          <a:xfrm>
            <a:off x="3321446" y="6095938"/>
            <a:ext cx="1998995" cy="276999"/>
          </a:xfrm>
          <a:prstGeom prst="rect">
            <a:avLst/>
          </a:prstGeom>
          <a:noFill/>
        </p:spPr>
        <p:txBody>
          <a:bodyPr wrap="square" lIns="0" tIns="0" rIns="0" bIns="0" rtlCol="0">
            <a:spAutoFit/>
          </a:bodyPr>
          <a:lstStyle/>
          <a:p>
            <a:pPr algn="ctr" defTabSz="914192">
              <a:defRPr/>
            </a:pPr>
            <a:r>
              <a:rPr lang="en-US" sz="1800">
                <a:gradFill>
                  <a:gsLst>
                    <a:gs pos="2917">
                      <a:srgbClr val="1A1A1A"/>
                    </a:gs>
                    <a:gs pos="30000">
                      <a:srgbClr val="1A1A1A"/>
                    </a:gs>
                  </a:gsLst>
                  <a:lin ang="5400000" scaled="0"/>
                </a:gradFill>
                <a:latin typeface="Segoe UI Semibold"/>
              </a:rPr>
              <a:t>Azure DevOps            </a:t>
            </a:r>
          </a:p>
        </p:txBody>
      </p:sp>
      <p:pic>
        <p:nvPicPr>
          <p:cNvPr id="120" name="Graphic 119">
            <a:extLst>
              <a:ext uri="{FF2B5EF4-FFF2-40B4-BE49-F238E27FC236}">
                <a16:creationId xmlns:a16="http://schemas.microsoft.com/office/drawing/2014/main" id="{5ECD7C3C-6503-4EA8-99EE-AD9F2C61A5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4651" y="4890256"/>
            <a:ext cx="1052586" cy="1052586"/>
          </a:xfrm>
          <a:prstGeom prst="rect">
            <a:avLst/>
          </a:prstGeom>
        </p:spPr>
      </p:pic>
      <p:sp>
        <p:nvSpPr>
          <p:cNvPr id="128" name="Title 1">
            <a:extLst>
              <a:ext uri="{FF2B5EF4-FFF2-40B4-BE49-F238E27FC236}">
                <a16:creationId xmlns:a16="http://schemas.microsoft.com/office/drawing/2014/main" id="{63BDD829-F54A-477E-9AB3-00E2D701F6B7}"/>
              </a:ext>
            </a:extLst>
          </p:cNvPr>
          <p:cNvSpPr>
            <a:spLocks noGrp="1"/>
          </p:cNvSpPr>
          <p:nvPr>
            <p:ph type="title"/>
          </p:nvPr>
        </p:nvSpPr>
        <p:spPr>
          <a:xfrm>
            <a:off x="455997" y="620429"/>
            <a:ext cx="8580298" cy="403137"/>
          </a:xfrm>
        </p:spPr>
        <p:txBody>
          <a:bodyPr/>
          <a:lstStyle/>
          <a:p>
            <a:r>
              <a:rPr lang="en-US" sz="3600" dirty="0"/>
              <a:t>Enforce policies as part of the development process</a:t>
            </a:r>
          </a:p>
        </p:txBody>
      </p:sp>
      <p:cxnSp>
        <p:nvCxnSpPr>
          <p:cNvPr id="37" name="Straight Connector 36">
            <a:extLst>
              <a:ext uri="{FF2B5EF4-FFF2-40B4-BE49-F238E27FC236}">
                <a16:creationId xmlns:a16="http://schemas.microsoft.com/office/drawing/2014/main" id="{B353D688-A219-483D-AFE8-E1C7347A56A1}"/>
              </a:ext>
            </a:extLst>
          </p:cNvPr>
          <p:cNvCxnSpPr/>
          <p:nvPr/>
        </p:nvCxnSpPr>
        <p:spPr>
          <a:xfrm>
            <a:off x="5576835"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743E2002-C0D5-421D-AF4F-D4545D5EC968}"/>
              </a:ext>
            </a:extLst>
          </p:cNvPr>
          <p:cNvGrpSpPr/>
          <p:nvPr/>
        </p:nvGrpSpPr>
        <p:grpSpPr>
          <a:xfrm>
            <a:off x="4587453" y="1797071"/>
            <a:ext cx="1980615" cy="1781874"/>
            <a:chOff x="4520013" y="1854664"/>
            <a:chExt cx="1980898" cy="1666478"/>
          </a:xfrm>
        </p:grpSpPr>
        <p:grpSp>
          <p:nvGrpSpPr>
            <p:cNvPr id="51" name="Group 50">
              <a:extLst>
                <a:ext uri="{FF2B5EF4-FFF2-40B4-BE49-F238E27FC236}">
                  <a16:creationId xmlns:a16="http://schemas.microsoft.com/office/drawing/2014/main" id="{BA717AA3-33A4-4923-B442-6A286C9A08E8}"/>
                </a:ext>
              </a:extLst>
            </p:cNvPr>
            <p:cNvGrpSpPr/>
            <p:nvPr/>
          </p:nvGrpSpPr>
          <p:grpSpPr>
            <a:xfrm>
              <a:off x="6316245" y="1856394"/>
              <a:ext cx="184666" cy="1664748"/>
              <a:chOff x="2124673" y="2295425"/>
              <a:chExt cx="164160" cy="1599158"/>
            </a:xfrm>
            <a:solidFill>
              <a:schemeClr val="accent5"/>
            </a:solidFill>
          </p:grpSpPr>
          <p:sp>
            <p:nvSpPr>
              <p:cNvPr id="60" name="Right Triangle 59">
                <a:extLst>
                  <a:ext uri="{FF2B5EF4-FFF2-40B4-BE49-F238E27FC236}">
                    <a16:creationId xmlns:a16="http://schemas.microsoft.com/office/drawing/2014/main" id="{AE6BA5D3-34E4-4DD6-B875-85E2ACB88947}"/>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ight Triangle 60">
                <a:extLst>
                  <a:ext uri="{FF2B5EF4-FFF2-40B4-BE49-F238E27FC236}">
                    <a16:creationId xmlns:a16="http://schemas.microsoft.com/office/drawing/2014/main" id="{CEE8F673-494E-4263-9CF2-E8BBCAC882EA}"/>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2" name="TextBox 51">
              <a:extLst>
                <a:ext uri="{FF2B5EF4-FFF2-40B4-BE49-F238E27FC236}">
                  <a16:creationId xmlns:a16="http://schemas.microsoft.com/office/drawing/2014/main" id="{7CE633DA-2897-4314-9E90-0A205F2ACB39}"/>
                </a:ext>
              </a:extLst>
            </p:cNvPr>
            <p:cNvSpPr txBox="1"/>
            <p:nvPr/>
          </p:nvSpPr>
          <p:spPr>
            <a:xfrm rot="16200000">
              <a:off x="3853897" y="2623216"/>
              <a:ext cx="1516924" cy="184692"/>
            </a:xfrm>
            <a:prstGeom prst="rect">
              <a:avLst/>
            </a:prstGeom>
            <a:noFill/>
          </p:spPr>
          <p:txBody>
            <a:bodyPr wrap="square" lIns="0" tIns="0" rIns="0" bIns="0" rtlCol="0">
              <a:spAutoFit/>
            </a:bodyPr>
            <a:lstStyle/>
            <a:p>
              <a:pPr algn="ctr" defTabSz="895870">
                <a:spcAft>
                  <a:spcPts val="588"/>
                </a:spcAft>
                <a:defRPr/>
              </a:pPr>
              <a:r>
                <a:rPr lang="en-US" sz="1200" kern="0">
                  <a:gradFill>
                    <a:gsLst>
                      <a:gs pos="0">
                        <a:srgbClr val="1A1A1A"/>
                      </a:gs>
                      <a:gs pos="100000">
                        <a:srgbClr val="1A1A1A"/>
                      </a:gs>
                    </a:gsLst>
                    <a:lin ang="5400000" scaled="1"/>
                  </a:gradFill>
                  <a:latin typeface="Segoe UI Semibold"/>
                </a:rPr>
                <a:t>Policy as Code</a:t>
              </a:r>
            </a:p>
          </p:txBody>
        </p:sp>
        <p:sp>
          <p:nvSpPr>
            <p:cNvPr id="53" name="Rectangle 52">
              <a:extLst>
                <a:ext uri="{FF2B5EF4-FFF2-40B4-BE49-F238E27FC236}">
                  <a16:creationId xmlns:a16="http://schemas.microsoft.com/office/drawing/2014/main" id="{B7674BFA-43BA-4448-AF5A-6812414ED7D9}"/>
                </a:ext>
              </a:extLst>
            </p:cNvPr>
            <p:cNvSpPr/>
            <p:nvPr/>
          </p:nvSpPr>
          <p:spPr bwMode="auto">
            <a:xfrm>
              <a:off x="4779835" y="1854664"/>
              <a:ext cx="1534901" cy="1666478"/>
            </a:xfrm>
            <a:prstGeom prst="rect">
              <a:avLst/>
            </a:prstGeom>
            <a:solidFill>
              <a:schemeClr val="accent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endParaRPr lang="en-US" sz="1730" kern="0">
                <a:solidFill>
                  <a:schemeClr val="tx2"/>
                </a:solidFill>
                <a:latin typeface="+mj-lt"/>
              </a:endParaRPr>
            </a:p>
          </p:txBody>
        </p:sp>
        <p:grpSp>
          <p:nvGrpSpPr>
            <p:cNvPr id="54" name="Group 53">
              <a:extLst>
                <a:ext uri="{FF2B5EF4-FFF2-40B4-BE49-F238E27FC236}">
                  <a16:creationId xmlns:a16="http://schemas.microsoft.com/office/drawing/2014/main" id="{9902A224-48CC-425B-BDE5-B9CFFF8CED10}"/>
                </a:ext>
              </a:extLst>
            </p:cNvPr>
            <p:cNvGrpSpPr/>
            <p:nvPr/>
          </p:nvGrpSpPr>
          <p:grpSpPr>
            <a:xfrm>
              <a:off x="4733454" y="1906418"/>
              <a:ext cx="1620644" cy="1409510"/>
              <a:chOff x="541882" y="2361639"/>
              <a:chExt cx="1620644" cy="1409510"/>
            </a:xfrm>
          </p:grpSpPr>
          <p:sp>
            <p:nvSpPr>
              <p:cNvPr id="56" name="TextBox 55">
                <a:extLst>
                  <a:ext uri="{FF2B5EF4-FFF2-40B4-BE49-F238E27FC236}">
                    <a16:creationId xmlns:a16="http://schemas.microsoft.com/office/drawing/2014/main" id="{516B9D06-71E1-488E-8B75-57CF516A7795}"/>
                  </a:ext>
                </a:extLst>
              </p:cNvPr>
              <p:cNvSpPr txBox="1"/>
              <p:nvPr/>
            </p:nvSpPr>
            <p:spPr>
              <a:xfrm>
                <a:off x="813799" y="2361639"/>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Pre-flight</a:t>
                </a:r>
              </a:p>
            </p:txBody>
          </p:sp>
          <p:sp>
            <p:nvSpPr>
              <p:cNvPr id="57" name="TextBox 56">
                <a:extLst>
                  <a:ext uri="{FF2B5EF4-FFF2-40B4-BE49-F238E27FC236}">
                    <a16:creationId xmlns:a16="http://schemas.microsoft.com/office/drawing/2014/main" id="{88BFCDFF-2FA9-47EB-9C27-BCF198A0CBE9}"/>
                  </a:ext>
                </a:extLst>
              </p:cNvPr>
              <p:cNvSpPr txBox="1"/>
              <p:nvPr/>
            </p:nvSpPr>
            <p:spPr>
              <a:xfrm>
                <a:off x="541882" y="3368191"/>
                <a:ext cx="1620644"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Authoring</a:t>
                </a:r>
              </a:p>
            </p:txBody>
          </p:sp>
          <p:sp>
            <p:nvSpPr>
              <p:cNvPr id="58" name="Freeform: Shape 57">
                <a:extLst>
                  <a:ext uri="{FF2B5EF4-FFF2-40B4-BE49-F238E27FC236}">
                    <a16:creationId xmlns:a16="http://schemas.microsoft.com/office/drawing/2014/main" id="{BB52BA60-79BA-414F-B6DB-5C74CFCEB93A}"/>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30">
                  <a:solidFill>
                    <a:srgbClr val="FFFFFF"/>
                  </a:solidFill>
                  <a:latin typeface="Segoe UI"/>
                </a:endParaRPr>
              </a:p>
            </p:txBody>
          </p:sp>
          <p:sp>
            <p:nvSpPr>
              <p:cNvPr id="59" name="Freeform: Shape 58">
                <a:extLst>
                  <a:ext uri="{FF2B5EF4-FFF2-40B4-BE49-F238E27FC236}">
                    <a16:creationId xmlns:a16="http://schemas.microsoft.com/office/drawing/2014/main" id="{3748D46B-105D-4B6F-8104-39EF74E125B7}"/>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30">
                  <a:solidFill>
                    <a:srgbClr val="FFFFFF"/>
                  </a:solidFill>
                  <a:latin typeface="Segoe UI"/>
                </a:endParaRPr>
              </a:p>
            </p:txBody>
          </p:sp>
        </p:grpSp>
        <p:sp>
          <p:nvSpPr>
            <p:cNvPr id="55" name="TextBox 54">
              <a:extLst>
                <a:ext uri="{FF2B5EF4-FFF2-40B4-BE49-F238E27FC236}">
                  <a16:creationId xmlns:a16="http://schemas.microsoft.com/office/drawing/2014/main" id="{621013E2-2DD5-43EF-9BA6-DC6034A54903}"/>
                </a:ext>
              </a:extLst>
            </p:cNvPr>
            <p:cNvSpPr txBox="1"/>
            <p:nvPr/>
          </p:nvSpPr>
          <p:spPr>
            <a:xfrm>
              <a:off x="5005371" y="2426567"/>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defTabSz="895870">
                <a:defRPr/>
              </a:pPr>
              <a:r>
                <a:rPr lang="en-US" sz="1600">
                  <a:solidFill>
                    <a:schemeClr val="bg2"/>
                  </a:solidFill>
                </a:rPr>
                <a:t>Validation</a:t>
              </a:r>
            </a:p>
          </p:txBody>
        </p:sp>
      </p:grpSp>
      <p:sp>
        <p:nvSpPr>
          <p:cNvPr id="38" name="TextBox 37">
            <a:extLst>
              <a:ext uri="{FF2B5EF4-FFF2-40B4-BE49-F238E27FC236}">
                <a16:creationId xmlns:a16="http://schemas.microsoft.com/office/drawing/2014/main" id="{8D29BEE8-DFD4-454A-81A3-87613B915E89}"/>
              </a:ext>
            </a:extLst>
          </p:cNvPr>
          <p:cNvSpPr txBox="1"/>
          <p:nvPr/>
        </p:nvSpPr>
        <p:spPr>
          <a:xfrm>
            <a:off x="455995" y="141840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Shift left to deliver compliant code faster </a:t>
            </a:r>
          </a:p>
        </p:txBody>
      </p:sp>
      <p:grpSp>
        <p:nvGrpSpPr>
          <p:cNvPr id="9" name="Group 8">
            <a:extLst>
              <a:ext uri="{FF2B5EF4-FFF2-40B4-BE49-F238E27FC236}">
                <a16:creationId xmlns:a16="http://schemas.microsoft.com/office/drawing/2014/main" id="{80CAD415-90BF-45E0-BB40-69A102199885}"/>
              </a:ext>
            </a:extLst>
          </p:cNvPr>
          <p:cNvGrpSpPr/>
          <p:nvPr/>
        </p:nvGrpSpPr>
        <p:grpSpPr>
          <a:xfrm>
            <a:off x="6065776" y="4019652"/>
            <a:ext cx="1782527" cy="404348"/>
            <a:chOff x="9876413" y="4025182"/>
            <a:chExt cx="1818270" cy="412456"/>
          </a:xfrm>
        </p:grpSpPr>
        <p:sp>
          <p:nvSpPr>
            <p:cNvPr id="254" name="TextBox 253">
              <a:extLst>
                <a:ext uri="{FF2B5EF4-FFF2-40B4-BE49-F238E27FC236}">
                  <a16:creationId xmlns:a16="http://schemas.microsoft.com/office/drawing/2014/main" id="{0508087C-5C71-46A3-8830-33B7E30A3A5C}"/>
                </a:ext>
              </a:extLst>
            </p:cNvPr>
            <p:cNvSpPr txBox="1"/>
            <p:nvPr/>
          </p:nvSpPr>
          <p:spPr>
            <a:xfrm>
              <a:off x="10439510" y="4025182"/>
              <a:ext cx="1255173" cy="412456"/>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gn="l" defTabSz="895870">
                <a:defRPr/>
              </a:pPr>
              <a:r>
                <a:rPr lang="en-US" sz="1400"/>
                <a:t>Policy</a:t>
              </a:r>
            </a:p>
          </p:txBody>
        </p:sp>
        <p:pic>
          <p:nvPicPr>
            <p:cNvPr id="39" name="Picture 38">
              <a:extLst>
                <a:ext uri="{FF2B5EF4-FFF2-40B4-BE49-F238E27FC236}">
                  <a16:creationId xmlns:a16="http://schemas.microsoft.com/office/drawing/2014/main" id="{C104D006-C620-484C-9BB1-6BF517916F0D}"/>
                </a:ext>
              </a:extLst>
            </p:cNvPr>
            <p:cNvPicPr>
              <a:picLocks noChangeAspect="1"/>
            </p:cNvPicPr>
            <p:nvPr/>
          </p:nvPicPr>
          <p:blipFill>
            <a:blip r:embed="rId5"/>
            <a:stretch>
              <a:fillRect/>
            </a:stretch>
          </p:blipFill>
          <p:spPr>
            <a:xfrm>
              <a:off x="9876413" y="4028407"/>
              <a:ext cx="406007" cy="406007"/>
            </a:xfrm>
            <a:prstGeom prst="rect">
              <a:avLst/>
            </a:prstGeom>
          </p:spPr>
        </p:pic>
      </p:grpSp>
      <p:grpSp>
        <p:nvGrpSpPr>
          <p:cNvPr id="6" name="Group 5">
            <a:extLst>
              <a:ext uri="{FF2B5EF4-FFF2-40B4-BE49-F238E27FC236}">
                <a16:creationId xmlns:a16="http://schemas.microsoft.com/office/drawing/2014/main" id="{BB04245A-E463-4B42-84C3-943530E6F980}"/>
              </a:ext>
            </a:extLst>
          </p:cNvPr>
          <p:cNvGrpSpPr/>
          <p:nvPr/>
        </p:nvGrpSpPr>
        <p:grpSpPr>
          <a:xfrm>
            <a:off x="7735504" y="4019653"/>
            <a:ext cx="1454038" cy="404349"/>
            <a:chOff x="9888743" y="4575500"/>
            <a:chExt cx="1483195" cy="412457"/>
          </a:xfrm>
        </p:grpSpPr>
        <p:sp>
          <p:nvSpPr>
            <p:cNvPr id="239" name="TextBox 238">
              <a:extLst>
                <a:ext uri="{FF2B5EF4-FFF2-40B4-BE49-F238E27FC236}">
                  <a16:creationId xmlns:a16="http://schemas.microsoft.com/office/drawing/2014/main" id="{C03D3A97-4639-4EEB-94C2-55EF6033DF98}"/>
                </a:ext>
              </a:extLst>
            </p:cNvPr>
            <p:cNvSpPr txBox="1"/>
            <p:nvPr/>
          </p:nvSpPr>
          <p:spPr>
            <a:xfrm>
              <a:off x="10439510" y="4575500"/>
              <a:ext cx="932428" cy="412457"/>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gn="l" defTabSz="895870">
                <a:defRPr/>
              </a:pPr>
              <a:r>
                <a:rPr lang="en-US" sz="1400"/>
                <a:t>Security</a:t>
              </a:r>
            </a:p>
          </p:txBody>
        </p:sp>
        <p:sp>
          <p:nvSpPr>
            <p:cNvPr id="40" name="Shield_EA18" title="Icon of a shield">
              <a:extLst>
                <a:ext uri="{FF2B5EF4-FFF2-40B4-BE49-F238E27FC236}">
                  <a16:creationId xmlns:a16="http://schemas.microsoft.com/office/drawing/2014/main" id="{8C40AF3B-6E90-44CE-BC39-0F58C609A66B}"/>
                </a:ext>
              </a:extLst>
            </p:cNvPr>
            <p:cNvSpPr>
              <a:spLocks noChangeAspect="1"/>
            </p:cNvSpPr>
            <p:nvPr/>
          </p:nvSpPr>
          <p:spPr bwMode="auto">
            <a:xfrm>
              <a:off x="9888743" y="4578725"/>
              <a:ext cx="381347" cy="40600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3"/>
            </a:solidFill>
            <a:ln w="19050" cap="sq">
              <a:no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1800" kern="0">
                <a:gradFill>
                  <a:gsLst>
                    <a:gs pos="0">
                      <a:srgbClr val="505050"/>
                    </a:gs>
                    <a:gs pos="100000">
                      <a:srgbClr val="505050"/>
                    </a:gs>
                  </a:gsLst>
                </a:gradFill>
                <a:latin typeface="Segoe UI"/>
              </a:endParaRPr>
            </a:p>
          </p:txBody>
        </p:sp>
      </p:grpSp>
      <p:grpSp>
        <p:nvGrpSpPr>
          <p:cNvPr id="8" name="Group 7">
            <a:extLst>
              <a:ext uri="{FF2B5EF4-FFF2-40B4-BE49-F238E27FC236}">
                <a16:creationId xmlns:a16="http://schemas.microsoft.com/office/drawing/2014/main" id="{4566EC07-50F7-4669-8DA2-DEF44DE9588E}"/>
              </a:ext>
            </a:extLst>
          </p:cNvPr>
          <p:cNvGrpSpPr/>
          <p:nvPr/>
        </p:nvGrpSpPr>
        <p:grpSpPr>
          <a:xfrm>
            <a:off x="9450412" y="4019653"/>
            <a:ext cx="1782528" cy="404349"/>
            <a:chOff x="9876413" y="5247738"/>
            <a:chExt cx="1818271" cy="412457"/>
          </a:xfrm>
        </p:grpSpPr>
        <p:sp>
          <p:nvSpPr>
            <p:cNvPr id="271" name="TextBox 270">
              <a:extLst>
                <a:ext uri="{FF2B5EF4-FFF2-40B4-BE49-F238E27FC236}">
                  <a16:creationId xmlns:a16="http://schemas.microsoft.com/office/drawing/2014/main" id="{13BF076E-74CC-4D2A-BF6A-838A52230416}"/>
                </a:ext>
              </a:extLst>
            </p:cNvPr>
            <p:cNvSpPr txBox="1"/>
            <p:nvPr/>
          </p:nvSpPr>
          <p:spPr>
            <a:xfrm>
              <a:off x="10439510" y="5247738"/>
              <a:ext cx="1255174" cy="412457"/>
            </a:xfrm>
            <a:prstGeom prst="rect">
              <a:avLst/>
            </a:prstGeom>
            <a:noFill/>
            <a:ln>
              <a:noFill/>
            </a:ln>
          </p:spPr>
          <p:txBody>
            <a:bodyPr wrap="square" lIns="91427" tIns="91427" rIns="91427" bIns="91427" rtlCol="0" anchor="ctr">
              <a:spAutoFit/>
            </a:bodyPr>
            <a:lstStyle/>
            <a:p>
              <a:pPr defTabSz="895870">
                <a:spcAft>
                  <a:spcPts val="588"/>
                </a:spcAft>
                <a:defRPr/>
              </a:pPr>
              <a:r>
                <a:rPr lang="en-US" sz="1400" kern="0">
                  <a:gradFill>
                    <a:gsLst>
                      <a:gs pos="0">
                        <a:srgbClr val="1A1A1A"/>
                      </a:gs>
                      <a:gs pos="100000">
                        <a:srgbClr val="1A1A1A"/>
                      </a:gs>
                    </a:gsLst>
                    <a:lin ang="5400000" scaled="1"/>
                  </a:gradFill>
                  <a:latin typeface="Segoe UI Semibold"/>
                </a:rPr>
                <a:t>Monitoring</a:t>
              </a:r>
              <a:endParaRPr lang="en-US" sz="1050" kern="0">
                <a:gradFill>
                  <a:gsLst>
                    <a:gs pos="0">
                      <a:srgbClr val="1A1A1A"/>
                    </a:gs>
                    <a:gs pos="100000">
                      <a:srgbClr val="1A1A1A"/>
                    </a:gs>
                  </a:gsLst>
                  <a:lin ang="5400000" scaled="1"/>
                </a:gradFill>
                <a:latin typeface="Segoe UI Semibold"/>
              </a:endParaRPr>
            </a:p>
          </p:txBody>
        </p:sp>
        <p:pic>
          <p:nvPicPr>
            <p:cNvPr id="41" name="Picture 40">
              <a:extLst>
                <a:ext uri="{FF2B5EF4-FFF2-40B4-BE49-F238E27FC236}">
                  <a16:creationId xmlns:a16="http://schemas.microsoft.com/office/drawing/2014/main" id="{C0195A76-DA12-443B-B81D-3F09EE6D7F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6413" y="5250963"/>
              <a:ext cx="406007" cy="406007"/>
            </a:xfrm>
            <a:prstGeom prst="rect">
              <a:avLst/>
            </a:prstGeom>
          </p:spPr>
        </p:pic>
      </p:grpSp>
      <p:pic>
        <p:nvPicPr>
          <p:cNvPr id="36" name="Graphic 35">
            <a:extLst>
              <a:ext uri="{FF2B5EF4-FFF2-40B4-BE49-F238E27FC236}">
                <a16:creationId xmlns:a16="http://schemas.microsoft.com/office/drawing/2014/main" id="{D4299833-678F-4CA1-9948-CE1722B86B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2059" y="4915190"/>
            <a:ext cx="1043298" cy="1027654"/>
          </a:xfrm>
          <a:prstGeom prst="rect">
            <a:avLst/>
          </a:prstGeom>
        </p:spPr>
      </p:pic>
      <p:sp>
        <p:nvSpPr>
          <p:cNvPr id="42" name="Rectangle 41">
            <a:extLst>
              <a:ext uri="{FF2B5EF4-FFF2-40B4-BE49-F238E27FC236}">
                <a16:creationId xmlns:a16="http://schemas.microsoft.com/office/drawing/2014/main" id="{792CF4D0-7571-43FF-BE58-19567D772604}"/>
              </a:ext>
            </a:extLst>
          </p:cNvPr>
          <p:cNvSpPr/>
          <p:nvPr/>
        </p:nvSpPr>
        <p:spPr>
          <a:xfrm>
            <a:off x="6046114" y="6049777"/>
            <a:ext cx="1487312" cy="374793"/>
          </a:xfrm>
          <a:prstGeom prst="rect">
            <a:avLst/>
          </a:prstGeom>
        </p:spPr>
        <p:txBody>
          <a:bodyPr wrap="none">
            <a:spAutoFit/>
          </a:bodyPr>
          <a:lstStyle/>
          <a:p>
            <a:pPr defTabSz="914192">
              <a:defRPr/>
            </a:pPr>
            <a:r>
              <a:rPr lang="en-US" sz="1800">
                <a:gradFill>
                  <a:gsLst>
                    <a:gs pos="2917">
                      <a:srgbClr val="1A1A1A"/>
                    </a:gs>
                    <a:gs pos="30000">
                      <a:srgbClr val="1A1A1A"/>
                    </a:gs>
                  </a:gsLst>
                  <a:lin ang="5400000" scaled="0"/>
                </a:gradFill>
                <a:latin typeface="Segoe UI Semibold"/>
              </a:rPr>
              <a:t>Azure Policy</a:t>
            </a:r>
            <a:endParaRPr lang="en-US" sz="1800">
              <a:solidFill>
                <a:srgbClr val="1A1A1A"/>
              </a:solidFill>
              <a:latin typeface="Segoe UI Semibold"/>
            </a:endParaRPr>
          </a:p>
        </p:txBody>
      </p:sp>
      <p:sp>
        <p:nvSpPr>
          <p:cNvPr id="43" name="plus" title="Icon of a plus sign">
            <a:extLst>
              <a:ext uri="{FF2B5EF4-FFF2-40B4-BE49-F238E27FC236}">
                <a16:creationId xmlns:a16="http://schemas.microsoft.com/office/drawing/2014/main" id="{246F3C7C-C43E-4ECE-8749-3B01C2F9E510}"/>
              </a:ext>
            </a:extLst>
          </p:cNvPr>
          <p:cNvSpPr>
            <a:spLocks noChangeAspect="1" noEditPoints="1"/>
          </p:cNvSpPr>
          <p:nvPr/>
        </p:nvSpPr>
        <p:spPr bwMode="auto">
          <a:xfrm>
            <a:off x="5356794" y="5272883"/>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30">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2037979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24A90FC-413D-40F2-A91C-6D02352F2D2B}"/>
              </a:ext>
            </a:extLst>
          </p:cNvPr>
          <p:cNvSpPr/>
          <p:nvPr/>
        </p:nvSpPr>
        <p:spPr bwMode="auto">
          <a:xfrm>
            <a:off x="771068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43" name="Rectangle 42">
            <a:extLst>
              <a:ext uri="{FF2B5EF4-FFF2-40B4-BE49-F238E27FC236}">
                <a16:creationId xmlns:a16="http://schemas.microsoft.com/office/drawing/2014/main" id="{6A0D9C38-C728-4C55-832F-E295D95221BA}"/>
              </a:ext>
            </a:extLst>
          </p:cNvPr>
          <p:cNvSpPr/>
          <p:nvPr/>
        </p:nvSpPr>
        <p:spPr bwMode="auto">
          <a:xfrm>
            <a:off x="4083339"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44" name="Rectangle 43">
            <a:extLst>
              <a:ext uri="{FF2B5EF4-FFF2-40B4-BE49-F238E27FC236}">
                <a16:creationId xmlns:a16="http://schemas.microsoft.com/office/drawing/2014/main" id="{1F43ABFE-8CD2-4447-93F0-A0AE355D281F}"/>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59" name="TextBox 58">
            <a:extLst>
              <a:ext uri="{FF2B5EF4-FFF2-40B4-BE49-F238E27FC236}">
                <a16:creationId xmlns:a16="http://schemas.microsoft.com/office/drawing/2014/main" id="{37A0CBFA-BD17-4EC6-B6EC-BF1CAD6BDD01}"/>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Enabling quick, repeatable creation of fully governed environments</a:t>
            </a:r>
          </a:p>
        </p:txBody>
      </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p:txBody>
          <a:bodyPr/>
          <a:lstStyle/>
          <a:p>
            <a:r>
              <a:rPr lang="en-US" sz="3600" dirty="0"/>
              <a:t>Azure Blueprints</a:t>
            </a:r>
          </a:p>
        </p:txBody>
      </p:sp>
      <p:grpSp>
        <p:nvGrpSpPr>
          <p:cNvPr id="60" name="Group 59">
            <a:extLst>
              <a:ext uri="{FF2B5EF4-FFF2-40B4-BE49-F238E27FC236}">
                <a16:creationId xmlns:a16="http://schemas.microsoft.com/office/drawing/2014/main" id="{5F1B5F63-EE22-49D2-84FD-825D70BD37CB}"/>
              </a:ext>
            </a:extLst>
          </p:cNvPr>
          <p:cNvGrpSpPr/>
          <p:nvPr/>
        </p:nvGrpSpPr>
        <p:grpSpPr>
          <a:xfrm>
            <a:off x="7700370" y="2739342"/>
            <a:ext cx="2981124" cy="3232528"/>
            <a:chOff x="8647992" y="1934882"/>
            <a:chExt cx="2779969" cy="3297347"/>
          </a:xfrm>
          <a:noFill/>
        </p:grpSpPr>
        <p:sp>
          <p:nvSpPr>
            <p:cNvPr id="61" name="TextBox 60">
              <a:extLst>
                <a:ext uri="{FF2B5EF4-FFF2-40B4-BE49-F238E27FC236}">
                  <a16:creationId xmlns:a16="http://schemas.microsoft.com/office/drawing/2014/main" id="{EA90F0D1-C213-4851-B866-311B4560A1D1}"/>
                </a:ext>
              </a:extLst>
            </p:cNvPr>
            <p:cNvSpPr txBox="1"/>
            <p:nvPr/>
          </p:nvSpPr>
          <p:spPr>
            <a:xfrm>
              <a:off x="8647994" y="2751550"/>
              <a:ext cx="2779967" cy="2480679"/>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Ensure foundational resources cannot be changed by subscription owners</a:t>
              </a:r>
            </a:p>
            <a:p>
              <a:pPr defTabSz="914192">
                <a:lnSpc>
                  <a:spcPct val="90000"/>
                </a:lnSpc>
                <a:spcBef>
                  <a:spcPts val="2353"/>
                </a:spcBef>
                <a:defRPr/>
              </a:pPr>
              <a:r>
                <a:rPr lang="en-US" sz="1568" dirty="0"/>
                <a:t>Manage locks through a </a:t>
              </a:r>
              <a:br>
                <a:rPr lang="en-US" sz="1568" dirty="0"/>
              </a:br>
              <a:r>
                <a:rPr lang="en-US" sz="1568" dirty="0"/>
                <a:t>centralize location</a:t>
              </a:r>
            </a:p>
            <a:p>
              <a:pPr defTabSz="914192">
                <a:lnSpc>
                  <a:spcPct val="90000"/>
                </a:lnSpc>
                <a:spcBef>
                  <a:spcPts val="2353"/>
                </a:spcBef>
                <a:defRPr/>
              </a:pPr>
              <a:r>
                <a:rPr lang="en-US" sz="1568" dirty="0"/>
                <a:t>Update locked resource through blueprint definition updates</a:t>
              </a:r>
            </a:p>
          </p:txBody>
        </p:sp>
        <p:sp>
          <p:nvSpPr>
            <p:cNvPr id="62" name="Rectangle 61">
              <a:extLst>
                <a:ext uri="{FF2B5EF4-FFF2-40B4-BE49-F238E27FC236}">
                  <a16:creationId xmlns:a16="http://schemas.microsoft.com/office/drawing/2014/main" id="{E5AAE1FB-7368-4A3E-921D-A7812AB6D04E}"/>
                </a:ext>
              </a:extLst>
            </p:cNvPr>
            <p:cNvSpPr/>
            <p:nvPr/>
          </p:nvSpPr>
          <p:spPr bwMode="auto">
            <a:xfrm>
              <a:off x="8647992" y="1934882"/>
              <a:ext cx="2690378"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Lock foundational resources</a:t>
              </a:r>
            </a:p>
          </p:txBody>
        </p:sp>
      </p:grpSp>
      <p:grpSp>
        <p:nvGrpSpPr>
          <p:cNvPr id="63" name="Group 62">
            <a:extLst>
              <a:ext uri="{FF2B5EF4-FFF2-40B4-BE49-F238E27FC236}">
                <a16:creationId xmlns:a16="http://schemas.microsoft.com/office/drawing/2014/main" id="{0A9FB89C-7832-4F73-83DC-FA078EA2C130}"/>
              </a:ext>
            </a:extLst>
          </p:cNvPr>
          <p:cNvGrpSpPr/>
          <p:nvPr/>
        </p:nvGrpSpPr>
        <p:grpSpPr>
          <a:xfrm>
            <a:off x="455995" y="2741573"/>
            <a:ext cx="3090305" cy="2795811"/>
            <a:chOff x="448736" y="1934882"/>
            <a:chExt cx="2881782" cy="2851873"/>
          </a:xfrm>
          <a:noFill/>
        </p:grpSpPr>
        <p:sp>
          <p:nvSpPr>
            <p:cNvPr id="64" name="TextBox 63">
              <a:extLst>
                <a:ext uri="{FF2B5EF4-FFF2-40B4-BE49-F238E27FC236}">
                  <a16:creationId xmlns:a16="http://schemas.microsoft.com/office/drawing/2014/main" id="{DB3FD4D3-D756-447A-AC1A-3A51DAC63A38}"/>
                </a:ext>
              </a:extLst>
            </p:cNvPr>
            <p:cNvSpPr txBox="1"/>
            <p:nvPr/>
          </p:nvSpPr>
          <p:spPr>
            <a:xfrm>
              <a:off x="448738" y="2749274"/>
              <a:ext cx="2881780" cy="2037481"/>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Centralize environment creation through templates</a:t>
              </a:r>
            </a:p>
            <a:p>
              <a:pPr defTabSz="914192">
                <a:lnSpc>
                  <a:spcPct val="90000"/>
                </a:lnSpc>
                <a:spcBef>
                  <a:spcPts val="2353"/>
                </a:spcBef>
                <a:defRPr/>
              </a:pPr>
              <a:r>
                <a:rPr lang="en-US" sz="1568" dirty="0"/>
                <a:t>Add resources, policies and role access controls</a:t>
              </a:r>
            </a:p>
            <a:p>
              <a:pPr defTabSz="914192">
                <a:lnSpc>
                  <a:spcPct val="90000"/>
                </a:lnSpc>
                <a:spcBef>
                  <a:spcPts val="2353"/>
                </a:spcBef>
                <a:defRPr/>
              </a:pPr>
              <a:r>
                <a:rPr lang="en-US" sz="1568" dirty="0"/>
                <a:t>Track blueprint updates through versioning</a:t>
              </a:r>
            </a:p>
          </p:txBody>
        </p:sp>
        <p:sp>
          <p:nvSpPr>
            <p:cNvPr id="65" name="Rectangle 64">
              <a:extLst>
                <a:ext uri="{FF2B5EF4-FFF2-40B4-BE49-F238E27FC236}">
                  <a16:creationId xmlns:a16="http://schemas.microsoft.com/office/drawing/2014/main" id="{1F9FFE35-9CE4-45BD-B149-7762F67FA501}"/>
                </a:ext>
              </a:extLst>
            </p:cNvPr>
            <p:cNvSpPr/>
            <p:nvPr/>
          </p:nvSpPr>
          <p:spPr bwMode="auto">
            <a:xfrm>
              <a:off x="448736" y="1934882"/>
              <a:ext cx="2747307"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Streamline environment creation</a:t>
              </a:r>
            </a:p>
          </p:txBody>
        </p:sp>
      </p:grpSp>
      <p:grpSp>
        <p:nvGrpSpPr>
          <p:cNvPr id="66" name="Group 65">
            <a:extLst>
              <a:ext uri="{FF2B5EF4-FFF2-40B4-BE49-F238E27FC236}">
                <a16:creationId xmlns:a16="http://schemas.microsoft.com/office/drawing/2014/main" id="{C5154F18-7A93-4ACE-89D4-8A9CAD46F3EA}"/>
              </a:ext>
            </a:extLst>
          </p:cNvPr>
          <p:cNvGrpSpPr/>
          <p:nvPr/>
        </p:nvGrpSpPr>
        <p:grpSpPr>
          <a:xfrm>
            <a:off x="4073032" y="2739341"/>
            <a:ext cx="3333922" cy="3449771"/>
            <a:chOff x="4630136" y="1934882"/>
            <a:chExt cx="3108960" cy="3518946"/>
          </a:xfrm>
          <a:noFill/>
        </p:grpSpPr>
        <p:sp>
          <p:nvSpPr>
            <p:cNvPr id="67" name="TextBox 66">
              <a:extLst>
                <a:ext uri="{FF2B5EF4-FFF2-40B4-BE49-F238E27FC236}">
                  <a16:creationId xmlns:a16="http://schemas.microsoft.com/office/drawing/2014/main" id="{6AF9A6E7-5656-4023-8DBA-409BC39C7E5E}"/>
                </a:ext>
              </a:extLst>
            </p:cNvPr>
            <p:cNvSpPr txBox="1"/>
            <p:nvPr/>
          </p:nvSpPr>
          <p:spPr>
            <a:xfrm>
              <a:off x="4630136" y="2751550"/>
              <a:ext cx="3108960" cy="2702278"/>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Empower developers to create fully governed environments through self-service</a:t>
              </a:r>
            </a:p>
            <a:p>
              <a:pPr defTabSz="914192">
                <a:lnSpc>
                  <a:spcPct val="90000"/>
                </a:lnSpc>
                <a:spcBef>
                  <a:spcPts val="2353"/>
                </a:spcBef>
                <a:defRPr/>
              </a:pPr>
              <a:r>
                <a:rPr lang="en-US" sz="1568" dirty="0"/>
                <a:t>Create multiple dev-ready environments and subscriptions from a centralize location</a:t>
              </a:r>
            </a:p>
            <a:p>
              <a:pPr defTabSz="914192">
                <a:lnSpc>
                  <a:spcPct val="90000"/>
                </a:lnSpc>
                <a:spcBef>
                  <a:spcPts val="2353"/>
                </a:spcBef>
                <a:defRPr/>
              </a:pPr>
              <a:r>
                <a:rPr lang="en-US" sz="1568" dirty="0"/>
                <a:t>Leverage the integration with Azure Policy on the DevOps lifecycle</a:t>
              </a:r>
            </a:p>
          </p:txBody>
        </p:sp>
        <p:sp>
          <p:nvSpPr>
            <p:cNvPr id="68" name="Rectangle 67">
              <a:extLst>
                <a:ext uri="{FF2B5EF4-FFF2-40B4-BE49-F238E27FC236}">
                  <a16:creationId xmlns:a16="http://schemas.microsoft.com/office/drawing/2014/main" id="{F61E82BC-5FC7-4AED-9E60-4291DE092732}"/>
                </a:ext>
              </a:extLst>
            </p:cNvPr>
            <p:cNvSpPr/>
            <p:nvPr/>
          </p:nvSpPr>
          <p:spPr bwMode="auto">
            <a:xfrm>
              <a:off x="4652713" y="1934882"/>
              <a:ext cx="2886269"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Enable compliant development</a:t>
              </a:r>
            </a:p>
          </p:txBody>
        </p:sp>
      </p:grpSp>
      <p:grpSp>
        <p:nvGrpSpPr>
          <p:cNvPr id="2" name="Group 4">
            <a:extLst>
              <a:ext uri="{FF2B5EF4-FFF2-40B4-BE49-F238E27FC236}">
                <a16:creationId xmlns:a16="http://schemas.microsoft.com/office/drawing/2014/main" id="{430E87A4-17BC-466B-970A-E46245572BCA}"/>
              </a:ext>
            </a:extLst>
          </p:cNvPr>
          <p:cNvGrpSpPr>
            <a:grpSpLocks noChangeAspect="1"/>
          </p:cNvGrpSpPr>
          <p:nvPr/>
        </p:nvGrpSpPr>
        <p:grpSpPr bwMode="auto">
          <a:xfrm rot="5400000">
            <a:off x="729344" y="2004905"/>
            <a:ext cx="521021" cy="541430"/>
            <a:chOff x="306" y="1286"/>
            <a:chExt cx="434" cy="451"/>
          </a:xfrm>
        </p:grpSpPr>
        <p:sp>
          <p:nvSpPr>
            <p:cNvPr id="4" name="Freeform 5">
              <a:extLst>
                <a:ext uri="{FF2B5EF4-FFF2-40B4-BE49-F238E27FC236}">
                  <a16:creationId xmlns:a16="http://schemas.microsoft.com/office/drawing/2014/main" id="{61887598-86A3-426B-A075-0C72A63E19C9}"/>
                </a:ext>
              </a:extLst>
            </p:cNvPr>
            <p:cNvSpPr>
              <a:spLocks/>
            </p:cNvSpPr>
            <p:nvPr/>
          </p:nvSpPr>
          <p:spPr bwMode="auto">
            <a:xfrm>
              <a:off x="306" y="1304"/>
              <a:ext cx="57" cy="433"/>
            </a:xfrm>
            <a:custGeom>
              <a:avLst/>
              <a:gdLst>
                <a:gd name="T0" fmla="*/ 0 w 54"/>
                <a:gd name="T1" fmla="*/ 409 h 409"/>
                <a:gd name="T2" fmla="*/ 0 w 54"/>
                <a:gd name="T3" fmla="*/ 409 h 409"/>
                <a:gd name="T4" fmla="*/ 54 w 54"/>
                <a:gd name="T5" fmla="*/ 409 h 409"/>
                <a:gd name="T6" fmla="*/ 54 w 54"/>
                <a:gd name="T7" fmla="*/ 0 h 409"/>
                <a:gd name="T8" fmla="*/ 0 w 54"/>
                <a:gd name="T9" fmla="*/ 0 h 409"/>
                <a:gd name="T10" fmla="*/ 0 w 54"/>
                <a:gd name="T11" fmla="*/ 409 h 409"/>
              </a:gdLst>
              <a:ahLst/>
              <a:cxnLst>
                <a:cxn ang="0">
                  <a:pos x="T0" y="T1"/>
                </a:cxn>
                <a:cxn ang="0">
                  <a:pos x="T2" y="T3"/>
                </a:cxn>
                <a:cxn ang="0">
                  <a:pos x="T4" y="T5"/>
                </a:cxn>
                <a:cxn ang="0">
                  <a:pos x="T6" y="T7"/>
                </a:cxn>
                <a:cxn ang="0">
                  <a:pos x="T8" y="T9"/>
                </a:cxn>
                <a:cxn ang="0">
                  <a:pos x="T10" y="T11"/>
                </a:cxn>
              </a:cxnLst>
              <a:rect l="0" t="0" r="r" b="b"/>
              <a:pathLst>
                <a:path w="54" h="409">
                  <a:moveTo>
                    <a:pt x="0" y="409"/>
                  </a:moveTo>
                  <a:lnTo>
                    <a:pt x="0" y="409"/>
                  </a:lnTo>
                  <a:lnTo>
                    <a:pt x="54" y="409"/>
                  </a:lnTo>
                  <a:lnTo>
                    <a:pt x="54" y="0"/>
                  </a:lnTo>
                  <a:lnTo>
                    <a:pt x="0" y="0"/>
                  </a:lnTo>
                  <a:lnTo>
                    <a:pt x="0" y="409"/>
                  </a:ln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sp>
          <p:nvSpPr>
            <p:cNvPr id="5" name="Freeform 6">
              <a:extLst>
                <a:ext uri="{FF2B5EF4-FFF2-40B4-BE49-F238E27FC236}">
                  <a16:creationId xmlns:a16="http://schemas.microsoft.com/office/drawing/2014/main" id="{C81A63EE-DB60-48CC-B094-2E8FC829579E}"/>
                </a:ext>
              </a:extLst>
            </p:cNvPr>
            <p:cNvSpPr>
              <a:spLocks/>
            </p:cNvSpPr>
            <p:nvPr/>
          </p:nvSpPr>
          <p:spPr bwMode="auto">
            <a:xfrm>
              <a:off x="684" y="1304"/>
              <a:ext cx="56" cy="433"/>
            </a:xfrm>
            <a:custGeom>
              <a:avLst/>
              <a:gdLst>
                <a:gd name="T0" fmla="*/ 0 w 53"/>
                <a:gd name="T1" fmla="*/ 409 h 409"/>
                <a:gd name="T2" fmla="*/ 0 w 53"/>
                <a:gd name="T3" fmla="*/ 409 h 409"/>
                <a:gd name="T4" fmla="*/ 53 w 53"/>
                <a:gd name="T5" fmla="*/ 409 h 409"/>
                <a:gd name="T6" fmla="*/ 53 w 53"/>
                <a:gd name="T7" fmla="*/ 0 h 409"/>
                <a:gd name="T8" fmla="*/ 0 w 53"/>
                <a:gd name="T9" fmla="*/ 0 h 409"/>
                <a:gd name="T10" fmla="*/ 0 w 53"/>
                <a:gd name="T11" fmla="*/ 409 h 409"/>
              </a:gdLst>
              <a:ahLst/>
              <a:cxnLst>
                <a:cxn ang="0">
                  <a:pos x="T0" y="T1"/>
                </a:cxn>
                <a:cxn ang="0">
                  <a:pos x="T2" y="T3"/>
                </a:cxn>
                <a:cxn ang="0">
                  <a:pos x="T4" y="T5"/>
                </a:cxn>
                <a:cxn ang="0">
                  <a:pos x="T6" y="T7"/>
                </a:cxn>
                <a:cxn ang="0">
                  <a:pos x="T8" y="T9"/>
                </a:cxn>
                <a:cxn ang="0">
                  <a:pos x="T10" y="T11"/>
                </a:cxn>
              </a:cxnLst>
              <a:rect l="0" t="0" r="r" b="b"/>
              <a:pathLst>
                <a:path w="53" h="409">
                  <a:moveTo>
                    <a:pt x="0" y="409"/>
                  </a:moveTo>
                  <a:lnTo>
                    <a:pt x="0" y="409"/>
                  </a:lnTo>
                  <a:lnTo>
                    <a:pt x="53" y="409"/>
                  </a:lnTo>
                  <a:lnTo>
                    <a:pt x="53" y="0"/>
                  </a:lnTo>
                  <a:lnTo>
                    <a:pt x="0" y="0"/>
                  </a:lnTo>
                  <a:lnTo>
                    <a:pt x="0" y="409"/>
                  </a:ln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sp>
          <p:nvSpPr>
            <p:cNvPr id="6" name="Freeform 7">
              <a:extLst>
                <a:ext uri="{FF2B5EF4-FFF2-40B4-BE49-F238E27FC236}">
                  <a16:creationId xmlns:a16="http://schemas.microsoft.com/office/drawing/2014/main" id="{9D4C03AE-F3AE-4AA9-813C-8D67DB06D4CE}"/>
                </a:ext>
              </a:extLst>
            </p:cNvPr>
            <p:cNvSpPr>
              <a:spLocks/>
            </p:cNvSpPr>
            <p:nvPr/>
          </p:nvSpPr>
          <p:spPr bwMode="auto">
            <a:xfrm>
              <a:off x="429" y="1286"/>
              <a:ext cx="189" cy="451"/>
            </a:xfrm>
            <a:custGeom>
              <a:avLst/>
              <a:gdLst>
                <a:gd name="T0" fmla="*/ 115 w 178"/>
                <a:gd name="T1" fmla="*/ 426 h 426"/>
                <a:gd name="T2" fmla="*/ 115 w 178"/>
                <a:gd name="T3" fmla="*/ 426 h 426"/>
                <a:gd name="T4" fmla="*/ 115 w 178"/>
                <a:gd name="T5" fmla="*/ 85 h 426"/>
                <a:gd name="T6" fmla="*/ 165 w 178"/>
                <a:gd name="T7" fmla="*/ 97 h 426"/>
                <a:gd name="T8" fmla="*/ 172 w 178"/>
                <a:gd name="T9" fmla="*/ 97 h 426"/>
                <a:gd name="T10" fmla="*/ 176 w 178"/>
                <a:gd name="T11" fmla="*/ 93 h 426"/>
                <a:gd name="T12" fmla="*/ 178 w 178"/>
                <a:gd name="T13" fmla="*/ 87 h 426"/>
                <a:gd name="T14" fmla="*/ 175 w 178"/>
                <a:gd name="T15" fmla="*/ 81 h 426"/>
                <a:gd name="T16" fmla="*/ 96 w 178"/>
                <a:gd name="T17" fmla="*/ 3 h 426"/>
                <a:gd name="T18" fmla="*/ 89 w 178"/>
                <a:gd name="T19" fmla="*/ 0 h 426"/>
                <a:gd name="T20" fmla="*/ 82 w 178"/>
                <a:gd name="T21" fmla="*/ 3 h 426"/>
                <a:gd name="T22" fmla="*/ 3 w 178"/>
                <a:gd name="T23" fmla="*/ 81 h 426"/>
                <a:gd name="T24" fmla="*/ 0 w 178"/>
                <a:gd name="T25" fmla="*/ 87 h 426"/>
                <a:gd name="T26" fmla="*/ 1 w 178"/>
                <a:gd name="T27" fmla="*/ 93 h 426"/>
                <a:gd name="T28" fmla="*/ 6 w 178"/>
                <a:gd name="T29" fmla="*/ 97 h 426"/>
                <a:gd name="T30" fmla="*/ 12 w 178"/>
                <a:gd name="T31" fmla="*/ 97 h 426"/>
                <a:gd name="T32" fmla="*/ 62 w 178"/>
                <a:gd name="T33" fmla="*/ 85 h 426"/>
                <a:gd name="T34" fmla="*/ 62 w 178"/>
                <a:gd name="T35" fmla="*/ 426 h 426"/>
                <a:gd name="T36" fmla="*/ 115 w 178"/>
                <a:gd name="T37" fmla="*/ 426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426">
                  <a:moveTo>
                    <a:pt x="115" y="426"/>
                  </a:moveTo>
                  <a:lnTo>
                    <a:pt x="115" y="426"/>
                  </a:lnTo>
                  <a:lnTo>
                    <a:pt x="115" y="85"/>
                  </a:lnTo>
                  <a:lnTo>
                    <a:pt x="165" y="97"/>
                  </a:lnTo>
                  <a:cubicBezTo>
                    <a:pt x="168" y="98"/>
                    <a:pt x="170" y="98"/>
                    <a:pt x="172" y="97"/>
                  </a:cubicBezTo>
                  <a:cubicBezTo>
                    <a:pt x="174" y="96"/>
                    <a:pt x="175" y="94"/>
                    <a:pt x="176" y="93"/>
                  </a:cubicBezTo>
                  <a:cubicBezTo>
                    <a:pt x="177" y="91"/>
                    <a:pt x="178" y="89"/>
                    <a:pt x="178" y="87"/>
                  </a:cubicBezTo>
                  <a:cubicBezTo>
                    <a:pt x="178" y="85"/>
                    <a:pt x="177" y="83"/>
                    <a:pt x="175" y="81"/>
                  </a:cubicBezTo>
                  <a:lnTo>
                    <a:pt x="96" y="3"/>
                  </a:lnTo>
                  <a:cubicBezTo>
                    <a:pt x="94" y="1"/>
                    <a:pt x="92" y="0"/>
                    <a:pt x="89" y="0"/>
                  </a:cubicBezTo>
                  <a:cubicBezTo>
                    <a:pt x="86" y="0"/>
                    <a:pt x="84" y="1"/>
                    <a:pt x="82" y="3"/>
                  </a:cubicBezTo>
                  <a:lnTo>
                    <a:pt x="3" y="81"/>
                  </a:lnTo>
                  <a:cubicBezTo>
                    <a:pt x="1" y="83"/>
                    <a:pt x="0" y="85"/>
                    <a:pt x="0" y="87"/>
                  </a:cubicBezTo>
                  <a:cubicBezTo>
                    <a:pt x="0" y="89"/>
                    <a:pt x="0" y="91"/>
                    <a:pt x="1" y="93"/>
                  </a:cubicBezTo>
                  <a:cubicBezTo>
                    <a:pt x="2" y="94"/>
                    <a:pt x="4" y="96"/>
                    <a:pt x="6" y="97"/>
                  </a:cubicBezTo>
                  <a:cubicBezTo>
                    <a:pt x="8" y="98"/>
                    <a:pt x="10" y="98"/>
                    <a:pt x="12" y="97"/>
                  </a:cubicBezTo>
                  <a:lnTo>
                    <a:pt x="62" y="85"/>
                  </a:lnTo>
                  <a:lnTo>
                    <a:pt x="62" y="426"/>
                  </a:lnTo>
                  <a:lnTo>
                    <a:pt x="115" y="426"/>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grpSp>
      <p:pic>
        <p:nvPicPr>
          <p:cNvPr id="34" name="Picture 33">
            <a:extLst>
              <a:ext uri="{FF2B5EF4-FFF2-40B4-BE49-F238E27FC236}">
                <a16:creationId xmlns:a16="http://schemas.microsoft.com/office/drawing/2014/main" id="{6753AE48-5991-4237-9F72-646B8F654961}"/>
              </a:ext>
            </a:extLst>
          </p:cNvPr>
          <p:cNvPicPr>
            <a:picLocks noChangeAspect="1"/>
          </p:cNvPicPr>
          <p:nvPr/>
        </p:nvPicPr>
        <p:blipFill>
          <a:blip r:embed="rId3"/>
          <a:stretch>
            <a:fillRect/>
          </a:stretch>
        </p:blipFill>
        <p:spPr>
          <a:xfrm>
            <a:off x="4302155" y="2016116"/>
            <a:ext cx="471405" cy="580858"/>
          </a:xfrm>
          <a:prstGeom prst="rect">
            <a:avLst/>
          </a:prstGeom>
        </p:spPr>
      </p:pic>
      <p:grpSp>
        <p:nvGrpSpPr>
          <p:cNvPr id="8" name="Group 10">
            <a:extLst>
              <a:ext uri="{FF2B5EF4-FFF2-40B4-BE49-F238E27FC236}">
                <a16:creationId xmlns:a16="http://schemas.microsoft.com/office/drawing/2014/main" id="{40A5B290-91A2-4824-81CC-776FEAA8ECEA}"/>
              </a:ext>
            </a:extLst>
          </p:cNvPr>
          <p:cNvGrpSpPr>
            <a:grpSpLocks noChangeAspect="1"/>
          </p:cNvGrpSpPr>
          <p:nvPr/>
        </p:nvGrpSpPr>
        <p:grpSpPr bwMode="auto">
          <a:xfrm>
            <a:off x="7949037" y="2051432"/>
            <a:ext cx="544389" cy="544389"/>
            <a:chOff x="5984" y="1316"/>
            <a:chExt cx="511" cy="511"/>
          </a:xfrm>
        </p:grpSpPr>
        <p:sp>
          <p:nvSpPr>
            <p:cNvPr id="9" name="AutoShape 9">
              <a:extLst>
                <a:ext uri="{FF2B5EF4-FFF2-40B4-BE49-F238E27FC236}">
                  <a16:creationId xmlns:a16="http://schemas.microsoft.com/office/drawing/2014/main" id="{6A9C1321-209C-4008-B0A9-77A0121EB594}"/>
                </a:ext>
              </a:extLst>
            </p:cNvPr>
            <p:cNvSpPr>
              <a:spLocks noChangeAspect="1" noChangeArrowheads="1" noTextEdit="1"/>
            </p:cNvSpPr>
            <p:nvPr/>
          </p:nvSpPr>
          <p:spPr bwMode="auto">
            <a:xfrm>
              <a:off x="5984" y="1316"/>
              <a:ext cx="511"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 name="Freeform 11">
              <a:extLst>
                <a:ext uri="{FF2B5EF4-FFF2-40B4-BE49-F238E27FC236}">
                  <a16:creationId xmlns:a16="http://schemas.microsoft.com/office/drawing/2014/main" id="{5E0B9DDD-0866-482D-AB00-D27279497073}"/>
                </a:ext>
              </a:extLst>
            </p:cNvPr>
            <p:cNvSpPr>
              <a:spLocks/>
            </p:cNvSpPr>
            <p:nvPr/>
          </p:nvSpPr>
          <p:spPr bwMode="auto">
            <a:xfrm>
              <a:off x="6035" y="1714"/>
              <a:ext cx="113" cy="113"/>
            </a:xfrm>
            <a:custGeom>
              <a:avLst/>
              <a:gdLst>
                <a:gd name="T0" fmla="*/ 45 w 113"/>
                <a:gd name="T1" fmla="*/ 113 h 113"/>
                <a:gd name="T2" fmla="*/ 0 w 113"/>
                <a:gd name="T3" fmla="*/ 68 h 113"/>
                <a:gd name="T4" fmla="*/ 68 w 113"/>
                <a:gd name="T5" fmla="*/ 0 h 113"/>
                <a:gd name="T6" fmla="*/ 113 w 113"/>
                <a:gd name="T7" fmla="*/ 45 h 113"/>
                <a:gd name="T8" fmla="*/ 45 w 113"/>
                <a:gd name="T9" fmla="*/ 113 h 113"/>
              </a:gdLst>
              <a:ahLst/>
              <a:cxnLst>
                <a:cxn ang="0">
                  <a:pos x="T0" y="T1"/>
                </a:cxn>
                <a:cxn ang="0">
                  <a:pos x="T2" y="T3"/>
                </a:cxn>
                <a:cxn ang="0">
                  <a:pos x="T4" y="T5"/>
                </a:cxn>
                <a:cxn ang="0">
                  <a:pos x="T6" y="T7"/>
                </a:cxn>
                <a:cxn ang="0">
                  <a:pos x="T8" y="T9"/>
                </a:cxn>
              </a:cxnLst>
              <a:rect l="0" t="0" r="r" b="b"/>
              <a:pathLst>
                <a:path w="113" h="113">
                  <a:moveTo>
                    <a:pt x="45" y="113"/>
                  </a:moveTo>
                  <a:lnTo>
                    <a:pt x="0" y="68"/>
                  </a:lnTo>
                  <a:lnTo>
                    <a:pt x="68" y="0"/>
                  </a:lnTo>
                  <a:lnTo>
                    <a:pt x="113" y="45"/>
                  </a:lnTo>
                  <a:lnTo>
                    <a:pt x="45"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1" name="Freeform 12">
              <a:extLst>
                <a:ext uri="{FF2B5EF4-FFF2-40B4-BE49-F238E27FC236}">
                  <a16:creationId xmlns:a16="http://schemas.microsoft.com/office/drawing/2014/main" id="{5638E977-43DE-4535-B5C1-17C55AD5770D}"/>
                </a:ext>
              </a:extLst>
            </p:cNvPr>
            <p:cNvSpPr>
              <a:spLocks noEditPoints="1"/>
            </p:cNvSpPr>
            <p:nvPr/>
          </p:nvSpPr>
          <p:spPr bwMode="auto">
            <a:xfrm>
              <a:off x="6240" y="1316"/>
              <a:ext cx="255" cy="256"/>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2" name="Freeform 13">
              <a:extLst>
                <a:ext uri="{FF2B5EF4-FFF2-40B4-BE49-F238E27FC236}">
                  <a16:creationId xmlns:a16="http://schemas.microsoft.com/office/drawing/2014/main" id="{6AE2D578-3E97-4966-9075-F2665A916780}"/>
                </a:ext>
              </a:extLst>
            </p:cNvPr>
            <p:cNvSpPr>
              <a:spLocks/>
            </p:cNvSpPr>
            <p:nvPr/>
          </p:nvSpPr>
          <p:spPr bwMode="auto">
            <a:xfrm>
              <a:off x="5984" y="1508"/>
              <a:ext cx="319" cy="319"/>
            </a:xfrm>
            <a:custGeom>
              <a:avLst/>
              <a:gdLst>
                <a:gd name="T0" fmla="*/ 34 w 319"/>
                <a:gd name="T1" fmla="*/ 319 h 319"/>
                <a:gd name="T2" fmla="*/ 0 w 319"/>
                <a:gd name="T3" fmla="*/ 285 h 319"/>
                <a:gd name="T4" fmla="*/ 285 w 319"/>
                <a:gd name="T5" fmla="*/ 0 h 319"/>
                <a:gd name="T6" fmla="*/ 319 w 319"/>
                <a:gd name="T7" fmla="*/ 34 h 319"/>
                <a:gd name="T8" fmla="*/ 34 w 319"/>
                <a:gd name="T9" fmla="*/ 319 h 319"/>
              </a:gdLst>
              <a:ahLst/>
              <a:cxnLst>
                <a:cxn ang="0">
                  <a:pos x="T0" y="T1"/>
                </a:cxn>
                <a:cxn ang="0">
                  <a:pos x="T2" y="T3"/>
                </a:cxn>
                <a:cxn ang="0">
                  <a:pos x="T4" y="T5"/>
                </a:cxn>
                <a:cxn ang="0">
                  <a:pos x="T6" y="T7"/>
                </a:cxn>
                <a:cxn ang="0">
                  <a:pos x="T8" y="T9"/>
                </a:cxn>
              </a:cxnLst>
              <a:rect l="0" t="0" r="r" b="b"/>
              <a:pathLst>
                <a:path w="319" h="319">
                  <a:moveTo>
                    <a:pt x="34" y="319"/>
                  </a:moveTo>
                  <a:lnTo>
                    <a:pt x="0" y="285"/>
                  </a:lnTo>
                  <a:lnTo>
                    <a:pt x="285" y="0"/>
                  </a:lnTo>
                  <a:lnTo>
                    <a:pt x="319" y="34"/>
                  </a:lnTo>
                  <a:lnTo>
                    <a:pt x="34" y="31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7203542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p:txBody>
          <a:bodyPr/>
          <a:lstStyle/>
          <a:p>
            <a:r>
              <a:rPr lang="en-US" sz="3600" dirty="0"/>
              <a:t>Azure Blueprints</a:t>
            </a:r>
          </a:p>
        </p:txBody>
      </p:sp>
      <p:sp>
        <p:nvSpPr>
          <p:cNvPr id="48" name="Arrow: Pentagon 47">
            <a:extLst>
              <a:ext uri="{FF2B5EF4-FFF2-40B4-BE49-F238E27FC236}">
                <a16:creationId xmlns:a16="http://schemas.microsoft.com/office/drawing/2014/main" id="{F5AD74AA-11A7-468E-8908-6A8493C7BA2F}"/>
              </a:ext>
            </a:extLst>
          </p:cNvPr>
          <p:cNvSpPr/>
          <p:nvPr/>
        </p:nvSpPr>
        <p:spPr bwMode="auto">
          <a:xfrm>
            <a:off x="4248290" y="2805481"/>
            <a:ext cx="2983094" cy="1293606"/>
          </a:xfrm>
          <a:prstGeom prst="homePlate">
            <a:avLst>
              <a:gd name="adj" fmla="val 23479"/>
            </a:avLst>
          </a:prstGeom>
          <a:solidFill>
            <a:schemeClr val="accent1"/>
          </a:solidFill>
          <a:ln w="10795" cap="flat" cmpd="sng" algn="ctr">
            <a:noFill/>
            <a:prstDash val="solid"/>
          </a:ln>
          <a:effectLst>
            <a:outerShdw blurRad="254000" dist="50800" dir="2700000" algn="tl" rotWithShape="0">
              <a:prstClr val="black">
                <a:alpha val="24000"/>
              </a:prstClr>
            </a:outerShdw>
          </a:effectLst>
        </p:spPr>
        <p:txBody>
          <a:bodyPr rot="0" spcFirstLastPara="0" vertOverflow="overflow" horzOverflow="overflow" vert="horz" wrap="square" lIns="179285" tIns="89642" rIns="89642" bIns="89642" numCol="1" spcCol="0" rtlCol="0" fromWordArt="0" anchor="ctr" anchorCtr="0" forceAA="0" compatLnSpc="1">
            <a:prstTxWarp prst="textNoShape">
              <a:avLst/>
            </a:prstTxWarp>
            <a:noAutofit/>
          </a:bodyPr>
          <a:lstStyle/>
          <a:p>
            <a:pPr algn="ctr" defTabSz="913751" fontAlgn="base">
              <a:spcBef>
                <a:spcPct val="0"/>
              </a:spcBef>
              <a:spcAft>
                <a:spcPct val="0"/>
              </a:spcAft>
            </a:pPr>
            <a:r>
              <a:rPr lang="en-US" sz="2353" kern="0" dirty="0">
                <a:solidFill>
                  <a:schemeClr val="bg1"/>
                </a:solidFill>
                <a:latin typeface="+mj-lt"/>
              </a:rPr>
              <a:t>Azure Blueprints</a:t>
            </a:r>
          </a:p>
        </p:txBody>
      </p:sp>
      <p:grpSp>
        <p:nvGrpSpPr>
          <p:cNvPr id="28" name="Group 27">
            <a:extLst>
              <a:ext uri="{FF2B5EF4-FFF2-40B4-BE49-F238E27FC236}">
                <a16:creationId xmlns:a16="http://schemas.microsoft.com/office/drawing/2014/main" id="{0F962C06-5874-45DB-B4D6-CF674C34C989}"/>
              </a:ext>
            </a:extLst>
          </p:cNvPr>
          <p:cNvGrpSpPr/>
          <p:nvPr/>
        </p:nvGrpSpPr>
        <p:grpSpPr>
          <a:xfrm>
            <a:off x="8815093" y="2177732"/>
            <a:ext cx="2915315" cy="541854"/>
            <a:chOff x="8991853" y="2220903"/>
            <a:chExt cx="2973773" cy="552719"/>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1853" y="2220903"/>
              <a:ext cx="552720" cy="552719"/>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9350349" y="2221351"/>
              <a:ext cx="2615277" cy="49910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a:latin typeface="+mj-lt"/>
                </a:rPr>
                <a:t>Subscription A</a:t>
              </a:r>
            </a:p>
          </p:txBody>
        </p:sp>
      </p:grpSp>
      <p:grpSp>
        <p:nvGrpSpPr>
          <p:cNvPr id="27" name="Group 26">
            <a:extLst>
              <a:ext uri="{FF2B5EF4-FFF2-40B4-BE49-F238E27FC236}">
                <a16:creationId xmlns:a16="http://schemas.microsoft.com/office/drawing/2014/main" id="{71223025-D14D-44A2-AD67-B11EF174AF62}"/>
              </a:ext>
            </a:extLst>
          </p:cNvPr>
          <p:cNvGrpSpPr/>
          <p:nvPr/>
        </p:nvGrpSpPr>
        <p:grpSpPr>
          <a:xfrm>
            <a:off x="8815093" y="2798003"/>
            <a:ext cx="2915315" cy="541854"/>
            <a:chOff x="8991853" y="2745602"/>
            <a:chExt cx="2973773" cy="552719"/>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1853" y="2745602"/>
              <a:ext cx="552720" cy="552719"/>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9350349" y="2746050"/>
              <a:ext cx="2615277" cy="49910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a:latin typeface="+mj-lt"/>
                </a:rPr>
                <a:t>Subscription B</a:t>
              </a:r>
            </a:p>
          </p:txBody>
        </p:sp>
      </p:grpSp>
      <p:grpSp>
        <p:nvGrpSpPr>
          <p:cNvPr id="26" name="Group 25">
            <a:extLst>
              <a:ext uri="{FF2B5EF4-FFF2-40B4-BE49-F238E27FC236}">
                <a16:creationId xmlns:a16="http://schemas.microsoft.com/office/drawing/2014/main" id="{A8B6CAF0-583F-4783-A63C-20E98FFCD298}"/>
              </a:ext>
            </a:extLst>
          </p:cNvPr>
          <p:cNvGrpSpPr/>
          <p:nvPr/>
        </p:nvGrpSpPr>
        <p:grpSpPr>
          <a:xfrm>
            <a:off x="8815093" y="3418274"/>
            <a:ext cx="2915315" cy="541854"/>
            <a:chOff x="8991853" y="3298322"/>
            <a:chExt cx="2973773" cy="552719"/>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1853" y="3298322"/>
              <a:ext cx="552720" cy="552719"/>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9350349" y="3298770"/>
              <a:ext cx="2615277" cy="49910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a:latin typeface="+mj-lt"/>
                </a:rPr>
                <a:t>Subscription C</a:t>
              </a:r>
            </a:p>
          </p:txBody>
        </p:sp>
      </p:grpSp>
      <p:grpSp>
        <p:nvGrpSpPr>
          <p:cNvPr id="25" name="Group 24">
            <a:extLst>
              <a:ext uri="{FF2B5EF4-FFF2-40B4-BE49-F238E27FC236}">
                <a16:creationId xmlns:a16="http://schemas.microsoft.com/office/drawing/2014/main" id="{22D2BA9C-E3C1-4B70-977B-171DD86602B4}"/>
              </a:ext>
            </a:extLst>
          </p:cNvPr>
          <p:cNvGrpSpPr/>
          <p:nvPr/>
        </p:nvGrpSpPr>
        <p:grpSpPr>
          <a:xfrm>
            <a:off x="8815093" y="4038545"/>
            <a:ext cx="2932564" cy="569550"/>
            <a:chOff x="8991853" y="3851041"/>
            <a:chExt cx="2991368" cy="58097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91853" y="3851041"/>
              <a:ext cx="552719" cy="552720"/>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9367945" y="3932905"/>
              <a:ext cx="2615276" cy="49910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372">
                  <a:latin typeface="+mj-lt"/>
                </a:rPr>
                <a:t>…</a:t>
              </a:r>
            </a:p>
          </p:txBody>
        </p:sp>
      </p:grpSp>
      <p:grpSp>
        <p:nvGrpSpPr>
          <p:cNvPr id="11" name="Group 10">
            <a:extLst>
              <a:ext uri="{FF2B5EF4-FFF2-40B4-BE49-F238E27FC236}">
                <a16:creationId xmlns:a16="http://schemas.microsoft.com/office/drawing/2014/main" id="{101BD061-5548-4F40-8DF1-9538CD876A14}"/>
              </a:ext>
            </a:extLst>
          </p:cNvPr>
          <p:cNvGrpSpPr/>
          <p:nvPr/>
        </p:nvGrpSpPr>
        <p:grpSpPr>
          <a:xfrm>
            <a:off x="1" y="5118565"/>
            <a:ext cx="12192000" cy="1096005"/>
            <a:chOff x="0" y="4921956"/>
            <a:chExt cx="12541956" cy="1117982"/>
          </a:xfrm>
        </p:grpSpPr>
        <p:sp>
          <p:nvSpPr>
            <p:cNvPr id="10" name="Rectangle 9">
              <a:extLst>
                <a:ext uri="{FF2B5EF4-FFF2-40B4-BE49-F238E27FC236}">
                  <a16:creationId xmlns:a16="http://schemas.microsoft.com/office/drawing/2014/main" id="{DB1F361E-2397-4368-9A1A-349516C2F65C}"/>
                </a:ext>
              </a:extLst>
            </p:cNvPr>
            <p:cNvSpPr/>
            <p:nvPr/>
          </p:nvSpPr>
          <p:spPr bwMode="auto">
            <a:xfrm>
              <a:off x="0" y="4921956"/>
              <a:ext cx="12541956" cy="1117982"/>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endParaRPr lang="en-US" sz="1730" kern="0" err="1">
                <a:solidFill>
                  <a:schemeClr val="tx2"/>
                </a:solidFill>
                <a:latin typeface="+mj-lt"/>
              </a:endParaRPr>
            </a:p>
          </p:txBody>
        </p:sp>
        <p:sp>
          <p:nvSpPr>
            <p:cNvPr id="79" name="TextBox 78">
              <a:extLst>
                <a:ext uri="{FF2B5EF4-FFF2-40B4-BE49-F238E27FC236}">
                  <a16:creationId xmlns:a16="http://schemas.microsoft.com/office/drawing/2014/main" id="{643F4F3C-1AFD-40E8-BE66-196404DD847C}"/>
                </a:ext>
              </a:extLst>
            </p:cNvPr>
            <p:cNvSpPr txBox="1"/>
            <p:nvPr/>
          </p:nvSpPr>
          <p:spPr>
            <a:xfrm>
              <a:off x="1163113" y="5157365"/>
              <a:ext cx="2615276" cy="647165"/>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mj-l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293541" y="5086815"/>
              <a:ext cx="0" cy="788265"/>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808693" y="5157365"/>
              <a:ext cx="2615276" cy="647165"/>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mj-l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39121" y="5086815"/>
              <a:ext cx="0" cy="788265"/>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454272" y="5157365"/>
              <a:ext cx="2615276" cy="647165"/>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a:gradFill>
                    <a:gsLst>
                      <a:gs pos="2917">
                        <a:srgbClr val="353535"/>
                      </a:gs>
                      <a:gs pos="30000">
                        <a:srgbClr val="353535"/>
                      </a:gs>
                    </a:gsLst>
                    <a:lin ang="5400000" scaled="0"/>
                  </a:gradFill>
                  <a:latin typeface="+mj-lt"/>
                </a:rPr>
                <a:t>Scale</a:t>
              </a:r>
            </a:p>
          </p:txBody>
        </p:sp>
      </p:grpSp>
      <p:grpSp>
        <p:nvGrpSpPr>
          <p:cNvPr id="16" name="Group 15">
            <a:extLst>
              <a:ext uri="{FF2B5EF4-FFF2-40B4-BE49-F238E27FC236}">
                <a16:creationId xmlns:a16="http://schemas.microsoft.com/office/drawing/2014/main" id="{55D01EBF-F95F-421C-8BC4-9269AFC88EFD}"/>
              </a:ext>
            </a:extLst>
          </p:cNvPr>
          <p:cNvGrpSpPr/>
          <p:nvPr/>
        </p:nvGrpSpPr>
        <p:grpSpPr>
          <a:xfrm>
            <a:off x="610706" y="2148043"/>
            <a:ext cx="3637584" cy="2608482"/>
            <a:chOff x="622951" y="2190619"/>
            <a:chExt cx="3710525" cy="2660788"/>
          </a:xfrm>
        </p:grpSpPr>
        <p:sp>
          <p:nvSpPr>
            <p:cNvPr id="47" name="Double Bracket 46">
              <a:extLst>
                <a:ext uri="{FF2B5EF4-FFF2-40B4-BE49-F238E27FC236}">
                  <a16:creationId xmlns:a16="http://schemas.microsoft.com/office/drawing/2014/main" id="{C5CC0AA6-D96C-4D2F-B8AB-509553CD866F}"/>
                </a:ext>
              </a:extLst>
            </p:cNvPr>
            <p:cNvSpPr/>
            <p:nvPr/>
          </p:nvSpPr>
          <p:spPr>
            <a:xfrm>
              <a:off x="622951" y="2190619"/>
              <a:ext cx="3710525" cy="2660788"/>
            </a:xfrm>
            <a:prstGeom prst="bracketPair">
              <a:avLst>
                <a:gd name="adj" fmla="val 9432"/>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181">
                <a:defRPr/>
              </a:pPr>
              <a:endParaRPr lang="nb-NO" sz="1729" kern="0">
                <a:solidFill>
                  <a:srgbClr val="1A1A1A"/>
                </a:solidFill>
                <a:latin typeface="Segoe UI"/>
              </a:endParaRPr>
            </a:p>
          </p:txBody>
        </p:sp>
        <p:grpSp>
          <p:nvGrpSpPr>
            <p:cNvPr id="15" name="Group 14">
              <a:extLst>
                <a:ext uri="{FF2B5EF4-FFF2-40B4-BE49-F238E27FC236}">
                  <a16:creationId xmlns:a16="http://schemas.microsoft.com/office/drawing/2014/main" id="{D5F5E40C-FEE0-4BB9-8B7F-A58E3EF08961}"/>
                </a:ext>
              </a:extLst>
            </p:cNvPr>
            <p:cNvGrpSpPr/>
            <p:nvPr/>
          </p:nvGrpSpPr>
          <p:grpSpPr>
            <a:xfrm>
              <a:off x="1036163" y="2350799"/>
              <a:ext cx="2884101" cy="2340429"/>
              <a:chOff x="1059369" y="2273209"/>
              <a:chExt cx="2884101" cy="2429148"/>
            </a:xfrm>
          </p:grpSpPr>
          <p:grpSp>
            <p:nvGrpSpPr>
              <p:cNvPr id="12" name="Group 11">
                <a:extLst>
                  <a:ext uri="{FF2B5EF4-FFF2-40B4-BE49-F238E27FC236}">
                    <a16:creationId xmlns:a16="http://schemas.microsoft.com/office/drawing/2014/main" id="{7D30FE53-7034-43E4-AF7B-EC456682641E}"/>
                  </a:ext>
                </a:extLst>
              </p:cNvPr>
              <p:cNvGrpSpPr/>
              <p:nvPr/>
            </p:nvGrpSpPr>
            <p:grpSpPr>
              <a:xfrm>
                <a:off x="1059369" y="2273209"/>
                <a:ext cx="2884101" cy="679116"/>
                <a:chOff x="1059369" y="2273209"/>
                <a:chExt cx="2884101" cy="679116"/>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2263894" y="1272749"/>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2163085" y="1169493"/>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568">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13" name="Group 12">
                <a:extLst>
                  <a:ext uri="{FF2B5EF4-FFF2-40B4-BE49-F238E27FC236}">
                    <a16:creationId xmlns:a16="http://schemas.microsoft.com/office/drawing/2014/main" id="{62C270FC-23C2-47DB-BF09-5B5B4722E94C}"/>
                  </a:ext>
                </a:extLst>
              </p:cNvPr>
              <p:cNvGrpSpPr/>
              <p:nvPr/>
            </p:nvGrpSpPr>
            <p:grpSpPr>
              <a:xfrm>
                <a:off x="1059369" y="3148225"/>
                <a:ext cx="2884101" cy="679116"/>
                <a:chOff x="1059369" y="3034916"/>
                <a:chExt cx="2884101" cy="679116"/>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2263894" y="2034456"/>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2163085" y="1931200"/>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568">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14" name="Group 13">
                <a:extLst>
                  <a:ext uri="{FF2B5EF4-FFF2-40B4-BE49-F238E27FC236}">
                    <a16:creationId xmlns:a16="http://schemas.microsoft.com/office/drawing/2014/main" id="{6E27C37A-742B-4036-880F-7C4E0B04249A}"/>
                  </a:ext>
                </a:extLst>
              </p:cNvPr>
              <p:cNvGrpSpPr/>
              <p:nvPr/>
            </p:nvGrpSpPr>
            <p:grpSpPr>
              <a:xfrm>
                <a:off x="1059369" y="4023241"/>
                <a:ext cx="2884101" cy="679116"/>
                <a:chOff x="1059369" y="3775434"/>
                <a:chExt cx="2884101" cy="679116"/>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2263894" y="2774974"/>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568">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2163085" y="2671718"/>
                  <a:ext cx="575860" cy="2783292"/>
                </a:xfrm>
                <a:prstGeom prst="rect">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568">
                      <a:solidFill>
                        <a:srgbClr val="353535"/>
                      </a:solidFill>
                      <a:latin typeface="Segoe UI Semibold" panose="020B0702040204020203" pitchFamily="34" charset="0"/>
                      <a:cs typeface="Segoe UI Semibold" panose="020B0702040204020203" pitchFamily="34" charset="0"/>
                    </a:rPr>
                    <a:t>ARM Templates</a:t>
                  </a:r>
                </a:p>
              </p:txBody>
            </p:sp>
          </p:grpSp>
        </p:grpSp>
      </p:grpSp>
      <p:sp>
        <p:nvSpPr>
          <p:cNvPr id="75" name="TextBox 74">
            <a:extLst>
              <a:ext uri="{FF2B5EF4-FFF2-40B4-BE49-F238E27FC236}">
                <a16:creationId xmlns:a16="http://schemas.microsoft.com/office/drawing/2014/main" id="{1D458CFD-4A57-4871-B41E-4EBE360B8CC2}"/>
              </a:ext>
            </a:extLst>
          </p:cNvPr>
          <p:cNvSpPr txBox="1"/>
          <p:nvPr/>
        </p:nvSpPr>
        <p:spPr>
          <a:xfrm>
            <a:off x="455995" y="1052648"/>
            <a:ext cx="7762379" cy="683116"/>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deploy and update cloud environments in a repeatable manner </a:t>
            </a:r>
            <a:br>
              <a:rPr lang="en-US" sz="1800">
                <a:solidFill>
                  <a:srgbClr val="0078D4"/>
                </a:solidFill>
              </a:rPr>
            </a:br>
            <a:r>
              <a:rPr lang="en-US" sz="1800">
                <a:solidFill>
                  <a:srgbClr val="0078D4"/>
                </a:solidFill>
              </a:rPr>
              <a:t>using composable artifacts</a:t>
            </a:r>
          </a:p>
        </p:txBody>
      </p:sp>
      <p:grpSp>
        <p:nvGrpSpPr>
          <p:cNvPr id="24" name="Group 23">
            <a:extLst>
              <a:ext uri="{FF2B5EF4-FFF2-40B4-BE49-F238E27FC236}">
                <a16:creationId xmlns:a16="http://schemas.microsoft.com/office/drawing/2014/main" id="{A9D6F2D4-97B5-40D2-8068-D205215D2FEE}"/>
              </a:ext>
            </a:extLst>
          </p:cNvPr>
          <p:cNvGrpSpPr/>
          <p:nvPr/>
        </p:nvGrpSpPr>
        <p:grpSpPr>
          <a:xfrm>
            <a:off x="7231384" y="2343343"/>
            <a:ext cx="1460534" cy="2167643"/>
            <a:chOff x="7376387" y="2220903"/>
            <a:chExt cx="1489821" cy="2211109"/>
          </a:xfrm>
        </p:grpSpPr>
        <p:sp>
          <p:nvSpPr>
            <p:cNvPr id="21" name="Left Bracket 20">
              <a:extLst>
                <a:ext uri="{FF2B5EF4-FFF2-40B4-BE49-F238E27FC236}">
                  <a16:creationId xmlns:a16="http://schemas.microsoft.com/office/drawing/2014/main" id="{72F32060-4E42-41ED-BDCD-B51F063A1989}"/>
                </a:ext>
              </a:extLst>
            </p:cNvPr>
            <p:cNvSpPr/>
            <p:nvPr/>
          </p:nvSpPr>
          <p:spPr>
            <a:xfrm>
              <a:off x="8477832" y="2220903"/>
              <a:ext cx="388376" cy="2211109"/>
            </a:xfrm>
            <a:prstGeom prst="leftBracket">
              <a:avLst>
                <a:gd name="adj" fmla="val 0"/>
              </a:avLst>
            </a:prstGeom>
            <a:ln w="19050">
              <a:solidFill>
                <a:schemeClr val="accent2"/>
              </a:solidFill>
              <a:prstDash val="sysDot"/>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181"/>
              <a:endParaRPr lang="en-US" sz="1729" kern="0">
                <a:solidFill>
                  <a:srgbClr val="1A1A1A"/>
                </a:solidFill>
                <a:latin typeface="Segoe UI"/>
              </a:endParaRPr>
            </a:p>
          </p:txBody>
        </p:sp>
        <p:cxnSp>
          <p:nvCxnSpPr>
            <p:cNvPr id="23" name="Straight Connector 22">
              <a:extLst>
                <a:ext uri="{FF2B5EF4-FFF2-40B4-BE49-F238E27FC236}">
                  <a16:creationId xmlns:a16="http://schemas.microsoft.com/office/drawing/2014/main" id="{A7531614-B605-422A-A2FD-DE71224607B8}"/>
                </a:ext>
              </a:extLst>
            </p:cNvPr>
            <p:cNvCxnSpPr/>
            <p:nvPr/>
          </p:nvCxnSpPr>
          <p:spPr>
            <a:xfrm>
              <a:off x="7376387" y="3326457"/>
              <a:ext cx="1077885" cy="0"/>
            </a:xfrm>
            <a:prstGeom prst="line">
              <a:avLst/>
            </a:prstGeom>
            <a:ln w="19050">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87336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12E045A-F553-4508-A2AB-A1EFE54C3933}"/>
              </a:ext>
            </a:extLst>
          </p:cNvPr>
          <p:cNvSpPr/>
          <p:nvPr/>
        </p:nvSpPr>
        <p:spPr bwMode="auto">
          <a:xfrm>
            <a:off x="771068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42" name="Rectangle 41">
            <a:extLst>
              <a:ext uri="{FF2B5EF4-FFF2-40B4-BE49-F238E27FC236}">
                <a16:creationId xmlns:a16="http://schemas.microsoft.com/office/drawing/2014/main" id="{1166DAE4-DFD6-4E3F-A151-448316786062}"/>
              </a:ext>
            </a:extLst>
          </p:cNvPr>
          <p:cNvSpPr/>
          <p:nvPr/>
        </p:nvSpPr>
        <p:spPr bwMode="auto">
          <a:xfrm>
            <a:off x="4083339"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43" name="Rectangle 42">
            <a:extLst>
              <a:ext uri="{FF2B5EF4-FFF2-40B4-BE49-F238E27FC236}">
                <a16:creationId xmlns:a16="http://schemas.microsoft.com/office/drawing/2014/main" id="{47BC4533-231E-457A-A473-645CDCDD51BA}"/>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17" name="Title 16"/>
          <p:cNvSpPr>
            <a:spLocks noGrp="1"/>
          </p:cNvSpPr>
          <p:nvPr>
            <p:ph type="title"/>
          </p:nvPr>
        </p:nvSpPr>
        <p:spPr/>
        <p:txBody>
          <a:bodyPr/>
          <a:lstStyle/>
          <a:p>
            <a:r>
              <a:rPr lang="en-US" sz="3600" dirty="0"/>
              <a:t>Azure Resource Graph </a:t>
            </a:r>
          </a:p>
        </p:txBody>
      </p:sp>
      <p:sp>
        <p:nvSpPr>
          <p:cNvPr id="106" name="TextBox 105">
            <a:extLst>
              <a:ext uri="{FF2B5EF4-FFF2-40B4-BE49-F238E27FC236}">
                <a16:creationId xmlns:a16="http://schemas.microsoft.com/office/drawing/2014/main" id="{FF4726AC-E145-4022-9388-3F6E9C72F70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Get visibility into your resources for effective inventory management</a:t>
            </a:r>
          </a:p>
        </p:txBody>
      </p:sp>
      <p:grpSp>
        <p:nvGrpSpPr>
          <p:cNvPr id="107" name="Group 106">
            <a:extLst>
              <a:ext uri="{FF2B5EF4-FFF2-40B4-BE49-F238E27FC236}">
                <a16:creationId xmlns:a16="http://schemas.microsoft.com/office/drawing/2014/main" id="{B450AFE4-4D63-4F48-B7C7-DDC55736E70F}"/>
              </a:ext>
            </a:extLst>
          </p:cNvPr>
          <p:cNvGrpSpPr/>
          <p:nvPr/>
        </p:nvGrpSpPr>
        <p:grpSpPr>
          <a:xfrm>
            <a:off x="7708882" y="2616901"/>
            <a:ext cx="3005016" cy="3022117"/>
            <a:chOff x="8647992" y="1934882"/>
            <a:chExt cx="3235633" cy="3082717"/>
          </a:xfrm>
          <a:noFill/>
        </p:grpSpPr>
        <p:sp>
          <p:nvSpPr>
            <p:cNvPr id="108" name="TextBox 107">
              <a:extLst>
                <a:ext uri="{FF2B5EF4-FFF2-40B4-BE49-F238E27FC236}">
                  <a16:creationId xmlns:a16="http://schemas.microsoft.com/office/drawing/2014/main" id="{9971473E-07EC-4750-B7A2-F4EE564B0C28}"/>
                </a:ext>
              </a:extLst>
            </p:cNvPr>
            <p:cNvSpPr txBox="1"/>
            <p:nvPr/>
          </p:nvSpPr>
          <p:spPr>
            <a:xfrm>
              <a:off x="8647992" y="2758519"/>
              <a:ext cx="3235633" cy="2259080"/>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Understand the impact of applying policies before their implementation</a:t>
              </a:r>
            </a:p>
            <a:p>
              <a:pPr defTabSz="914192">
                <a:lnSpc>
                  <a:spcPct val="90000"/>
                </a:lnSpc>
                <a:spcBef>
                  <a:spcPts val="2353"/>
                </a:spcBef>
                <a:defRPr/>
              </a:pPr>
              <a:r>
                <a:rPr lang="en-US" sz="1568" dirty="0"/>
                <a:t>Get a view of the operational impact of common actions like deprecations</a:t>
              </a:r>
            </a:p>
            <a:p>
              <a:pPr defTabSz="914192">
                <a:lnSpc>
                  <a:spcPct val="90000"/>
                </a:lnSpc>
                <a:spcBef>
                  <a:spcPts val="2353"/>
                </a:spcBef>
                <a:defRPr/>
              </a:pPr>
              <a:endParaRPr lang="en-US" sz="1568" dirty="0"/>
            </a:p>
          </p:txBody>
        </p:sp>
        <p:sp>
          <p:nvSpPr>
            <p:cNvPr id="109" name="Rectangle 108">
              <a:extLst>
                <a:ext uri="{FF2B5EF4-FFF2-40B4-BE49-F238E27FC236}">
                  <a16:creationId xmlns:a16="http://schemas.microsoft.com/office/drawing/2014/main" id="{FEC81464-8158-40C0-9A91-5A4AEE29B676}"/>
                </a:ext>
              </a:extLst>
            </p:cNvPr>
            <p:cNvSpPr/>
            <p:nvPr/>
          </p:nvSpPr>
          <p:spPr bwMode="auto">
            <a:xfrm>
              <a:off x="8647992" y="1934882"/>
              <a:ext cx="3108960"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Assess impact</a:t>
              </a:r>
            </a:p>
          </p:txBody>
        </p:sp>
      </p:grpSp>
      <p:grpSp>
        <p:nvGrpSpPr>
          <p:cNvPr id="110" name="Group 109">
            <a:extLst>
              <a:ext uri="{FF2B5EF4-FFF2-40B4-BE49-F238E27FC236}">
                <a16:creationId xmlns:a16="http://schemas.microsoft.com/office/drawing/2014/main" id="{195D0C5F-7761-4637-AA2D-7E1D78FB24F8}"/>
              </a:ext>
            </a:extLst>
          </p:cNvPr>
          <p:cNvGrpSpPr/>
          <p:nvPr/>
        </p:nvGrpSpPr>
        <p:grpSpPr>
          <a:xfrm>
            <a:off x="459594" y="2662540"/>
            <a:ext cx="3333922" cy="2993715"/>
            <a:chOff x="448737" y="1934882"/>
            <a:chExt cx="3108960" cy="3053745"/>
          </a:xfrm>
          <a:noFill/>
        </p:grpSpPr>
        <p:sp>
          <p:nvSpPr>
            <p:cNvPr id="111" name="TextBox 110">
              <a:extLst>
                <a:ext uri="{FF2B5EF4-FFF2-40B4-BE49-F238E27FC236}">
                  <a16:creationId xmlns:a16="http://schemas.microsoft.com/office/drawing/2014/main" id="{82EFA25B-20A0-4604-9395-AB2C5DAFC25A}"/>
                </a:ext>
              </a:extLst>
            </p:cNvPr>
            <p:cNvSpPr txBox="1"/>
            <p:nvPr/>
          </p:nvSpPr>
          <p:spPr>
            <a:xfrm>
              <a:off x="448738" y="2729547"/>
              <a:ext cx="2975596" cy="2259080"/>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Get visibility into your Azure resources across subscriptions and management groups.</a:t>
              </a:r>
            </a:p>
            <a:p>
              <a:pPr defTabSz="914192">
                <a:lnSpc>
                  <a:spcPct val="90000"/>
                </a:lnSpc>
                <a:spcBef>
                  <a:spcPts val="2353"/>
                </a:spcBef>
                <a:defRPr/>
              </a:pPr>
              <a:r>
                <a:rPr lang="en-US" sz="1568" dirty="0"/>
                <a:t>Access the information you need in the portal, CLI or PowerShell</a:t>
              </a:r>
            </a:p>
            <a:p>
              <a:pPr defTabSz="914192">
                <a:lnSpc>
                  <a:spcPct val="90000"/>
                </a:lnSpc>
                <a:spcBef>
                  <a:spcPts val="2353"/>
                </a:spcBef>
                <a:defRPr/>
              </a:pPr>
              <a:r>
                <a:rPr lang="en-US" sz="1568" dirty="0"/>
                <a:t>Find assets based on resource properties or their relationships</a:t>
              </a:r>
            </a:p>
          </p:txBody>
        </p:sp>
        <p:sp>
          <p:nvSpPr>
            <p:cNvPr id="112" name="Rectangle 111">
              <a:extLst>
                <a:ext uri="{FF2B5EF4-FFF2-40B4-BE49-F238E27FC236}">
                  <a16:creationId xmlns:a16="http://schemas.microsoft.com/office/drawing/2014/main" id="{D6CE48AB-2FE9-44D3-90C7-1061236BAC41}"/>
                </a:ext>
              </a:extLst>
            </p:cNvPr>
            <p:cNvSpPr/>
            <p:nvPr/>
          </p:nvSpPr>
          <p:spPr bwMode="auto">
            <a:xfrm>
              <a:off x="448737" y="1934882"/>
              <a:ext cx="3108960"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Explore your resources </a:t>
              </a:r>
            </a:p>
          </p:txBody>
        </p:sp>
      </p:grpSp>
      <p:grpSp>
        <p:nvGrpSpPr>
          <p:cNvPr id="113" name="Group 112">
            <a:extLst>
              <a:ext uri="{FF2B5EF4-FFF2-40B4-BE49-F238E27FC236}">
                <a16:creationId xmlns:a16="http://schemas.microsoft.com/office/drawing/2014/main" id="{8412128A-DA2F-4F74-9CE8-1569A0D58A70}"/>
              </a:ext>
            </a:extLst>
          </p:cNvPr>
          <p:cNvGrpSpPr/>
          <p:nvPr/>
        </p:nvGrpSpPr>
        <p:grpSpPr>
          <a:xfrm>
            <a:off x="4060927" y="2616901"/>
            <a:ext cx="3358132" cy="3250915"/>
            <a:chOff x="4630136" y="1934882"/>
            <a:chExt cx="3131537" cy="3316103"/>
          </a:xfrm>
          <a:noFill/>
        </p:grpSpPr>
        <p:sp>
          <p:nvSpPr>
            <p:cNvPr id="114" name="TextBox 113">
              <a:extLst>
                <a:ext uri="{FF2B5EF4-FFF2-40B4-BE49-F238E27FC236}">
                  <a16:creationId xmlns:a16="http://schemas.microsoft.com/office/drawing/2014/main" id="{A55958BA-8C42-4466-9694-9AE1AA05D20D}"/>
                </a:ext>
              </a:extLst>
            </p:cNvPr>
            <p:cNvSpPr txBox="1"/>
            <p:nvPr/>
          </p:nvSpPr>
          <p:spPr>
            <a:xfrm>
              <a:off x="4630136" y="2758519"/>
              <a:ext cx="2900588" cy="2492466"/>
            </a:xfrm>
            <a:prstGeom prst="rect">
              <a:avLst/>
            </a:prstGeom>
            <a:grpFill/>
          </p:spPr>
          <p:txBody>
            <a:bodyPr wrap="square" lIns="179285" tIns="89642" rIns="89642" bIns="0" rtlCol="0">
              <a:spAutoFit/>
            </a:bodyPr>
            <a:lstStyle/>
            <a:p>
              <a:pPr defTabSz="914192">
                <a:lnSpc>
                  <a:spcPct val="90000"/>
                </a:lnSpc>
                <a:spcBef>
                  <a:spcPts val="2353"/>
                </a:spcBef>
                <a:defRPr/>
              </a:pPr>
              <a:r>
                <a:rPr lang="en-US" sz="1568" dirty="0"/>
                <a:t>Get the exact information you need through queries in seconds</a:t>
              </a:r>
            </a:p>
            <a:p>
              <a:pPr defTabSz="914192">
                <a:lnSpc>
                  <a:spcPct val="90000"/>
                </a:lnSpc>
                <a:spcBef>
                  <a:spcPts val="2353"/>
                </a:spcBef>
                <a:defRPr/>
              </a:pPr>
              <a:r>
                <a:rPr lang="en-US" sz="1568" dirty="0"/>
                <a:t>Perform analysis at scale across all your environments</a:t>
              </a:r>
            </a:p>
            <a:p>
              <a:pPr defTabSz="914192">
                <a:lnSpc>
                  <a:spcPct val="90000"/>
                </a:lnSpc>
                <a:spcBef>
                  <a:spcPts val="2353"/>
                </a:spcBef>
                <a:defRPr/>
              </a:pPr>
              <a:r>
                <a:rPr lang="en-US" sz="1568" dirty="0"/>
                <a:t>Leverage </a:t>
              </a:r>
              <a:r>
                <a:rPr lang="en-US" sz="1568" dirty="0">
                  <a:solidFill>
                    <a:schemeClr val="accent1"/>
                  </a:solidFill>
                  <a:latin typeface="+mj-lt"/>
                </a:rPr>
                <a:t>Keyword Query Language</a:t>
              </a:r>
              <a:r>
                <a:rPr lang="en-US" sz="1568" dirty="0"/>
                <a:t> for easy query creation</a:t>
              </a:r>
            </a:p>
          </p:txBody>
        </p:sp>
        <p:sp>
          <p:nvSpPr>
            <p:cNvPr id="115" name="Rectangle 114">
              <a:extLst>
                <a:ext uri="{FF2B5EF4-FFF2-40B4-BE49-F238E27FC236}">
                  <a16:creationId xmlns:a16="http://schemas.microsoft.com/office/drawing/2014/main" id="{BD21D2E2-D121-47EC-9E24-F36084A57AC0}"/>
                </a:ext>
              </a:extLst>
            </p:cNvPr>
            <p:cNvSpPr/>
            <p:nvPr/>
          </p:nvSpPr>
          <p:spPr bwMode="auto">
            <a:xfrm>
              <a:off x="4652713" y="1934882"/>
              <a:ext cx="3108960"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Query &amp; analyze</a:t>
              </a:r>
            </a:p>
          </p:txBody>
        </p:sp>
      </p:grpSp>
      <p:pic>
        <p:nvPicPr>
          <p:cNvPr id="39" name="Picture 2">
            <a:extLst>
              <a:ext uri="{FF2B5EF4-FFF2-40B4-BE49-F238E27FC236}">
                <a16:creationId xmlns:a16="http://schemas.microsoft.com/office/drawing/2014/main" id="{BCB597F4-4AB2-4118-8D72-C94CE56E9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1701" y="638666"/>
            <a:ext cx="466271" cy="46627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A16B431A-481E-48FF-B4D0-F60C427A9D42}"/>
              </a:ext>
            </a:extLst>
          </p:cNvPr>
          <p:cNvPicPr>
            <a:picLocks noChangeAspect="1"/>
          </p:cNvPicPr>
          <p:nvPr/>
        </p:nvPicPr>
        <p:blipFill>
          <a:blip r:embed="rId4"/>
          <a:stretch>
            <a:fillRect/>
          </a:stretch>
        </p:blipFill>
        <p:spPr>
          <a:xfrm>
            <a:off x="654336" y="2034224"/>
            <a:ext cx="582676" cy="582676"/>
          </a:xfrm>
          <a:prstGeom prst="rect">
            <a:avLst/>
          </a:prstGeom>
        </p:spPr>
      </p:pic>
      <p:pic>
        <p:nvPicPr>
          <p:cNvPr id="44" name="Picture 43">
            <a:extLst>
              <a:ext uri="{FF2B5EF4-FFF2-40B4-BE49-F238E27FC236}">
                <a16:creationId xmlns:a16="http://schemas.microsoft.com/office/drawing/2014/main" id="{0C0C1FFD-4B40-495B-8433-635E6661543C}"/>
              </a:ext>
            </a:extLst>
          </p:cNvPr>
          <p:cNvPicPr>
            <a:picLocks noChangeAspect="1"/>
          </p:cNvPicPr>
          <p:nvPr/>
        </p:nvPicPr>
        <p:blipFill>
          <a:blip r:embed="rId5"/>
          <a:stretch>
            <a:fillRect/>
          </a:stretch>
        </p:blipFill>
        <p:spPr>
          <a:xfrm>
            <a:off x="4294409" y="2009789"/>
            <a:ext cx="511725" cy="585244"/>
          </a:xfrm>
          <a:prstGeom prst="rect">
            <a:avLst/>
          </a:prstGeom>
        </p:spPr>
      </p:pic>
      <p:pic>
        <p:nvPicPr>
          <p:cNvPr id="45" name="Picture 44">
            <a:extLst>
              <a:ext uri="{FF2B5EF4-FFF2-40B4-BE49-F238E27FC236}">
                <a16:creationId xmlns:a16="http://schemas.microsoft.com/office/drawing/2014/main" id="{7F0C99F3-973C-4DC7-9782-ED0A6733EE7C}"/>
              </a:ext>
            </a:extLst>
          </p:cNvPr>
          <p:cNvPicPr>
            <a:picLocks noChangeAspect="1"/>
          </p:cNvPicPr>
          <p:nvPr/>
        </p:nvPicPr>
        <p:blipFill>
          <a:blip r:embed="rId6"/>
          <a:stretch>
            <a:fillRect/>
          </a:stretch>
        </p:blipFill>
        <p:spPr>
          <a:xfrm>
            <a:off x="7958813" y="2034224"/>
            <a:ext cx="582676" cy="582676"/>
          </a:xfrm>
          <a:prstGeom prst="rect">
            <a:avLst/>
          </a:prstGeom>
        </p:spPr>
      </p:pic>
    </p:spTree>
    <p:extLst>
      <p:ext uri="{BB962C8B-B14F-4D97-AF65-F5344CB8AC3E}">
        <p14:creationId xmlns:p14="http://schemas.microsoft.com/office/powerpoint/2010/main" val="184709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84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EEF6A28-02F1-491C-94C0-18ECAD0D2892}"/>
              </a:ext>
            </a:extLst>
          </p:cNvPr>
          <p:cNvSpPr/>
          <p:nvPr/>
        </p:nvSpPr>
        <p:spPr bwMode="auto">
          <a:xfrm>
            <a:off x="7710682"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28" name="Rectangle 27">
            <a:extLst>
              <a:ext uri="{FF2B5EF4-FFF2-40B4-BE49-F238E27FC236}">
                <a16:creationId xmlns:a16="http://schemas.microsoft.com/office/drawing/2014/main" id="{3E32D4E0-9772-485F-A836-462494C7F62F}"/>
              </a:ext>
            </a:extLst>
          </p:cNvPr>
          <p:cNvSpPr/>
          <p:nvPr/>
        </p:nvSpPr>
        <p:spPr bwMode="auto">
          <a:xfrm>
            <a:off x="4083339"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29" name="Rectangle 28">
            <a:extLst>
              <a:ext uri="{FF2B5EF4-FFF2-40B4-BE49-F238E27FC236}">
                <a16:creationId xmlns:a16="http://schemas.microsoft.com/office/drawing/2014/main" id="{862669C6-C6C6-45CA-B0CE-33323AA0CC2A}"/>
              </a:ext>
            </a:extLst>
          </p:cNvPr>
          <p:cNvSpPr/>
          <p:nvPr/>
        </p:nvSpPr>
        <p:spPr bwMode="auto">
          <a:xfrm>
            <a:off x="455995" y="1793337"/>
            <a:ext cx="3313310" cy="4518851"/>
          </a:xfrm>
          <a:prstGeom prst="rect">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dirty="0" err="1">
              <a:gradFill>
                <a:gsLst>
                  <a:gs pos="0">
                    <a:srgbClr val="FFFFFF"/>
                  </a:gs>
                  <a:gs pos="100000">
                    <a:srgbClr val="FFFFFF"/>
                  </a:gs>
                </a:gsLst>
                <a:lin ang="5400000" scaled="0"/>
              </a:gradFill>
              <a:latin typeface="Segoe UI Semilight"/>
            </a:endParaRPr>
          </a:p>
        </p:txBody>
      </p:sp>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p:txBody>
          <a:bodyPr/>
          <a:lstStyle/>
          <a:p>
            <a:r>
              <a:rPr lang="en-US" sz="3600" dirty="0"/>
              <a:t>Azure Cost Management</a:t>
            </a:r>
          </a:p>
        </p:txBody>
      </p:sp>
      <p:grpSp>
        <p:nvGrpSpPr>
          <p:cNvPr id="18" name="Group 17">
            <a:extLst>
              <a:ext uri="{FF2B5EF4-FFF2-40B4-BE49-F238E27FC236}">
                <a16:creationId xmlns:a16="http://schemas.microsoft.com/office/drawing/2014/main" id="{2C5F054F-983E-433E-9AE2-F524575C34E3}"/>
              </a:ext>
            </a:extLst>
          </p:cNvPr>
          <p:cNvGrpSpPr/>
          <p:nvPr/>
        </p:nvGrpSpPr>
        <p:grpSpPr>
          <a:xfrm>
            <a:off x="431785" y="2662541"/>
            <a:ext cx="3342054" cy="3069146"/>
            <a:chOff x="440442" y="2671650"/>
            <a:chExt cx="3409069" cy="3130689"/>
          </a:xfrm>
          <a:noFill/>
        </p:grpSpPr>
        <p:sp>
          <p:nvSpPr>
            <p:cNvPr id="53" name="TextBox 52">
              <a:extLst>
                <a:ext uri="{FF2B5EF4-FFF2-40B4-BE49-F238E27FC236}">
                  <a16:creationId xmlns:a16="http://schemas.microsoft.com/office/drawing/2014/main" id="{50764608-085B-4BD4-BC1D-13962DCD326A}"/>
                </a:ext>
              </a:extLst>
            </p:cNvPr>
            <p:cNvSpPr txBox="1"/>
            <p:nvPr/>
          </p:nvSpPr>
          <p:spPr>
            <a:xfrm>
              <a:off x="440442" y="3466315"/>
              <a:ext cx="3152270" cy="2336024"/>
            </a:xfrm>
            <a:prstGeom prst="rect">
              <a:avLst/>
            </a:prstGeom>
            <a:grpFill/>
          </p:spPr>
          <p:txBody>
            <a:bodyPr wrap="square" lIns="179285" tIns="89642" rIns="89642" bIns="0" rtlCol="0">
              <a:spAutoFit/>
            </a:bodyPr>
            <a:lstStyle/>
            <a:p>
              <a:pPr defTabSz="914192">
                <a:lnSpc>
                  <a:spcPct val="90000"/>
                </a:lnSpc>
                <a:spcBef>
                  <a:spcPts val="1765"/>
                </a:spcBef>
                <a:defRPr/>
              </a:pPr>
              <a:r>
                <a:rPr lang="en-US" sz="1568" dirty="0"/>
                <a:t>Track usage and cost trends</a:t>
              </a:r>
            </a:p>
            <a:p>
              <a:pPr defTabSz="914192">
                <a:lnSpc>
                  <a:spcPct val="90000"/>
                </a:lnSpc>
                <a:spcBef>
                  <a:spcPts val="1765"/>
                </a:spcBef>
                <a:defRPr/>
              </a:pPr>
              <a:r>
                <a:rPr lang="en-US" sz="1568" dirty="0"/>
                <a:t>Detect spending anomalies and usage inefficiencies</a:t>
              </a:r>
            </a:p>
            <a:p>
              <a:pPr defTabSz="914192">
                <a:lnSpc>
                  <a:spcPct val="90000"/>
                </a:lnSpc>
                <a:spcBef>
                  <a:spcPts val="1765"/>
                </a:spcBef>
                <a:defRPr/>
              </a:pPr>
              <a:r>
                <a:rPr lang="en-US" sz="1568" dirty="0"/>
                <a:t>Forecast future spend using your historical data</a:t>
              </a:r>
            </a:p>
            <a:p>
              <a:pPr defTabSz="914192">
                <a:lnSpc>
                  <a:spcPct val="90000"/>
                </a:lnSpc>
                <a:spcBef>
                  <a:spcPts val="1765"/>
                </a:spcBef>
                <a:defRPr/>
              </a:pPr>
              <a:r>
                <a:rPr lang="en-US" sz="1568" dirty="0"/>
                <a:t>Visualize data in consolidated or custom dashboards</a:t>
              </a:r>
            </a:p>
          </p:txBody>
        </p:sp>
        <p:sp>
          <p:nvSpPr>
            <p:cNvPr id="54" name="Rectangle 53">
              <a:extLst>
                <a:ext uri="{FF2B5EF4-FFF2-40B4-BE49-F238E27FC236}">
                  <a16:creationId xmlns:a16="http://schemas.microsoft.com/office/drawing/2014/main" id="{E6534620-2BF5-4B44-A53D-9C9CC5A3BB88}"/>
                </a:ext>
              </a:extLst>
            </p:cNvPr>
            <p:cNvSpPr/>
            <p:nvPr/>
          </p:nvSpPr>
          <p:spPr bwMode="auto">
            <a:xfrm>
              <a:off x="448737" y="2671650"/>
              <a:ext cx="3400774"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Monitor cloud spend</a:t>
              </a:r>
            </a:p>
          </p:txBody>
        </p:sp>
      </p:grpSp>
      <p:grpSp>
        <p:nvGrpSpPr>
          <p:cNvPr id="61" name="Group 60">
            <a:extLst>
              <a:ext uri="{FF2B5EF4-FFF2-40B4-BE49-F238E27FC236}">
                <a16:creationId xmlns:a16="http://schemas.microsoft.com/office/drawing/2014/main" id="{373D0BA5-8A08-4DE5-86DF-0AA44D93A78B}"/>
              </a:ext>
            </a:extLst>
          </p:cNvPr>
          <p:cNvGrpSpPr/>
          <p:nvPr/>
        </p:nvGrpSpPr>
        <p:grpSpPr>
          <a:xfrm>
            <a:off x="4083338" y="2609381"/>
            <a:ext cx="3333922" cy="3544207"/>
            <a:chOff x="4363092" y="2671650"/>
            <a:chExt cx="3400774" cy="3615276"/>
          </a:xfrm>
          <a:noFill/>
        </p:grpSpPr>
        <p:sp>
          <p:nvSpPr>
            <p:cNvPr id="56" name="TextBox 55">
              <a:extLst>
                <a:ext uri="{FF2B5EF4-FFF2-40B4-BE49-F238E27FC236}">
                  <a16:creationId xmlns:a16="http://schemas.microsoft.com/office/drawing/2014/main" id="{6A062538-13A6-4067-9A55-156BFD2E66C0}"/>
                </a:ext>
              </a:extLst>
            </p:cNvPr>
            <p:cNvSpPr txBox="1"/>
            <p:nvPr/>
          </p:nvSpPr>
          <p:spPr>
            <a:xfrm>
              <a:off x="4363092" y="3507704"/>
              <a:ext cx="3400774" cy="2779222"/>
            </a:xfrm>
            <a:prstGeom prst="rect">
              <a:avLst/>
            </a:prstGeom>
            <a:grpFill/>
          </p:spPr>
          <p:txBody>
            <a:bodyPr wrap="square" lIns="179285" tIns="89642" rIns="89642" bIns="0" rtlCol="0">
              <a:spAutoFit/>
            </a:bodyPr>
            <a:lstStyle/>
            <a:p>
              <a:pPr defTabSz="914192">
                <a:lnSpc>
                  <a:spcPct val="90000"/>
                </a:lnSpc>
                <a:spcBef>
                  <a:spcPts val="1765"/>
                </a:spcBef>
                <a:defRPr/>
              </a:pPr>
              <a:r>
                <a:rPr lang="en-US" sz="1568" dirty="0"/>
                <a:t>Allocate usage and costs to business units and projects</a:t>
              </a:r>
            </a:p>
            <a:p>
              <a:pPr defTabSz="914192">
                <a:lnSpc>
                  <a:spcPct val="90000"/>
                </a:lnSpc>
                <a:spcBef>
                  <a:spcPts val="1765"/>
                </a:spcBef>
                <a:defRPr/>
              </a:pPr>
              <a:r>
                <a:rPr lang="en-US" sz="1568" dirty="0"/>
                <a:t>Produce chargeback and show back reports</a:t>
              </a:r>
            </a:p>
            <a:p>
              <a:pPr defTabSz="914192">
                <a:lnSpc>
                  <a:spcPct val="90000"/>
                </a:lnSpc>
                <a:spcBef>
                  <a:spcPts val="1765"/>
                </a:spcBef>
                <a:defRPr/>
              </a:pPr>
              <a:r>
                <a:rPr lang="en-US" sz="1568" dirty="0"/>
                <a:t>Let teams access data and insights with Role-Based Access Control</a:t>
              </a:r>
            </a:p>
            <a:p>
              <a:pPr defTabSz="914192">
                <a:lnSpc>
                  <a:spcPct val="90000"/>
                </a:lnSpc>
                <a:spcBef>
                  <a:spcPts val="1765"/>
                </a:spcBef>
                <a:defRPr/>
              </a:pPr>
              <a:r>
                <a:rPr lang="en-US" sz="1568" dirty="0"/>
                <a:t>Automatically alert stakeholders of spending anomalies and overspending risks </a:t>
              </a:r>
            </a:p>
          </p:txBody>
        </p:sp>
        <p:sp>
          <p:nvSpPr>
            <p:cNvPr id="57" name="Rectangle 56">
              <a:extLst>
                <a:ext uri="{FF2B5EF4-FFF2-40B4-BE49-F238E27FC236}">
                  <a16:creationId xmlns:a16="http://schemas.microsoft.com/office/drawing/2014/main" id="{6CE21970-AA03-4E55-A671-C2BDCE8911B6}"/>
                </a:ext>
              </a:extLst>
            </p:cNvPr>
            <p:cNvSpPr/>
            <p:nvPr/>
          </p:nvSpPr>
          <p:spPr bwMode="auto">
            <a:xfrm>
              <a:off x="4387787" y="2671650"/>
              <a:ext cx="3376079"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Drive organizational accountability</a:t>
              </a:r>
            </a:p>
          </p:txBody>
        </p:sp>
      </p:grpSp>
      <p:grpSp>
        <p:nvGrpSpPr>
          <p:cNvPr id="62" name="Group 61">
            <a:extLst>
              <a:ext uri="{FF2B5EF4-FFF2-40B4-BE49-F238E27FC236}">
                <a16:creationId xmlns:a16="http://schemas.microsoft.com/office/drawing/2014/main" id="{EDEC619F-100D-4D5A-B23A-499C1D6A4002}"/>
              </a:ext>
            </a:extLst>
          </p:cNvPr>
          <p:cNvGrpSpPr/>
          <p:nvPr/>
        </p:nvGrpSpPr>
        <p:grpSpPr>
          <a:xfrm>
            <a:off x="7706149" y="2609382"/>
            <a:ext cx="3333923" cy="3400374"/>
            <a:chOff x="8302142" y="2671650"/>
            <a:chExt cx="3400775" cy="3468559"/>
          </a:xfrm>
          <a:noFill/>
        </p:grpSpPr>
        <p:sp>
          <p:nvSpPr>
            <p:cNvPr id="50" name="TextBox 49">
              <a:extLst>
                <a:ext uri="{FF2B5EF4-FFF2-40B4-BE49-F238E27FC236}">
                  <a16:creationId xmlns:a16="http://schemas.microsoft.com/office/drawing/2014/main" id="{60C945B9-E450-411D-AAFD-C89B8E96769A}"/>
                </a:ext>
              </a:extLst>
            </p:cNvPr>
            <p:cNvSpPr txBox="1"/>
            <p:nvPr/>
          </p:nvSpPr>
          <p:spPr>
            <a:xfrm>
              <a:off x="8302143" y="3582586"/>
              <a:ext cx="3400774" cy="2557623"/>
            </a:xfrm>
            <a:prstGeom prst="rect">
              <a:avLst/>
            </a:prstGeom>
            <a:grpFill/>
          </p:spPr>
          <p:txBody>
            <a:bodyPr wrap="square" lIns="179285" tIns="89642" rIns="89642" bIns="0" rtlCol="0">
              <a:spAutoFit/>
            </a:bodyPr>
            <a:lstStyle/>
            <a:p>
              <a:pPr defTabSz="914192">
                <a:lnSpc>
                  <a:spcPct val="90000"/>
                </a:lnSpc>
                <a:spcBef>
                  <a:spcPts val="1765"/>
                </a:spcBef>
                <a:defRPr/>
              </a:pPr>
              <a:r>
                <a:rPr lang="en-US" sz="1568" dirty="0"/>
                <a:t>Increase resource utilization with virtual machine right-sizing</a:t>
              </a:r>
            </a:p>
            <a:p>
              <a:pPr defTabSz="914192">
                <a:lnSpc>
                  <a:spcPct val="90000"/>
                </a:lnSpc>
                <a:spcBef>
                  <a:spcPts val="1765"/>
                </a:spcBef>
                <a:defRPr/>
              </a:pPr>
              <a:r>
                <a:rPr lang="en-US" sz="1568" dirty="0"/>
                <a:t>Eliminate idle resources</a:t>
              </a:r>
            </a:p>
            <a:p>
              <a:pPr defTabSz="914192">
                <a:lnSpc>
                  <a:spcPct val="90000"/>
                </a:lnSpc>
                <a:spcBef>
                  <a:spcPts val="1765"/>
                </a:spcBef>
                <a:defRPr/>
              </a:pPr>
              <a:r>
                <a:rPr lang="en-US" sz="1568" dirty="0"/>
                <a:t>Improve virtual machine reserved instances management</a:t>
              </a:r>
            </a:p>
            <a:p>
              <a:pPr defTabSz="914192">
                <a:lnSpc>
                  <a:spcPct val="90000"/>
                </a:lnSpc>
                <a:spcBef>
                  <a:spcPts val="1765"/>
                </a:spcBef>
                <a:defRPr/>
              </a:pPr>
              <a:r>
                <a:rPr lang="en-US" sz="1568" dirty="0"/>
                <a:t>Pay less for Windows Server and SQL Server resources through Azure Hybrid Benefit</a:t>
              </a:r>
            </a:p>
          </p:txBody>
        </p:sp>
        <p:sp>
          <p:nvSpPr>
            <p:cNvPr id="51" name="Rectangle 50">
              <a:extLst>
                <a:ext uri="{FF2B5EF4-FFF2-40B4-BE49-F238E27FC236}">
                  <a16:creationId xmlns:a16="http://schemas.microsoft.com/office/drawing/2014/main" id="{A3FB8DDF-D813-45C7-A913-3EFF5E6D583A}"/>
                </a:ext>
              </a:extLst>
            </p:cNvPr>
            <p:cNvSpPr/>
            <p:nvPr/>
          </p:nvSpPr>
          <p:spPr bwMode="auto">
            <a:xfrm>
              <a:off x="8302142" y="2671650"/>
              <a:ext cx="3400774" cy="910936"/>
            </a:xfrm>
            <a:prstGeom prst="rect">
              <a:avLst/>
            </a:prstGeom>
            <a:grpFill/>
            <a:ln w="10795" cap="flat" cmpd="sng" algn="ctr">
              <a:noFill/>
              <a:prstDash val="solid"/>
            </a:ln>
            <a:effectLst/>
          </p:spPr>
          <p:txBody>
            <a:bodyPr vert="horz" wrap="square" lIns="179285" tIns="89642" rIns="89642" bIns="89642" numCol="1" rtlCol="0" anchor="ctr" anchorCtr="0" compatLnSpc="1">
              <a:prstTxWarp prst="textNoShape">
                <a:avLst/>
              </a:prstTxWarp>
            </a:bodyPr>
            <a:lstStyle/>
            <a:p>
              <a:pPr defTabSz="913751" fontAlgn="base">
                <a:spcBef>
                  <a:spcPct val="0"/>
                </a:spcBef>
                <a:spcAft>
                  <a:spcPct val="0"/>
                </a:spcAft>
              </a:pPr>
              <a:r>
                <a:rPr lang="en-US" sz="1730" kern="0" dirty="0">
                  <a:solidFill>
                    <a:schemeClr val="accent1"/>
                  </a:solidFill>
                  <a:latin typeface="+mj-lt"/>
                </a:rPr>
                <a:t>Optimize cloud efficiency</a:t>
              </a:r>
            </a:p>
          </p:txBody>
        </p:sp>
      </p:grpSp>
      <p:pic>
        <p:nvPicPr>
          <p:cNvPr id="26" name="Picture 25">
            <a:extLst>
              <a:ext uri="{FF2B5EF4-FFF2-40B4-BE49-F238E27FC236}">
                <a16:creationId xmlns:a16="http://schemas.microsoft.com/office/drawing/2014/main" id="{7C5D6217-F449-43DF-B5A2-70D7A5271305}"/>
              </a:ext>
            </a:extLst>
          </p:cNvPr>
          <p:cNvPicPr>
            <a:picLocks noChangeAspect="1"/>
          </p:cNvPicPr>
          <p:nvPr/>
        </p:nvPicPr>
        <p:blipFill>
          <a:blip r:embed="rId3"/>
          <a:stretch>
            <a:fillRect/>
          </a:stretch>
        </p:blipFill>
        <p:spPr>
          <a:xfrm>
            <a:off x="658598" y="2026705"/>
            <a:ext cx="582676" cy="582676"/>
          </a:xfrm>
          <a:prstGeom prst="rect">
            <a:avLst/>
          </a:prstGeom>
        </p:spPr>
      </p:pic>
      <p:grpSp>
        <p:nvGrpSpPr>
          <p:cNvPr id="2" name="Group 4">
            <a:extLst>
              <a:ext uri="{FF2B5EF4-FFF2-40B4-BE49-F238E27FC236}">
                <a16:creationId xmlns:a16="http://schemas.microsoft.com/office/drawing/2014/main" id="{83B190F5-3CD1-4A8F-9D1B-781336036754}"/>
              </a:ext>
            </a:extLst>
          </p:cNvPr>
          <p:cNvGrpSpPr>
            <a:grpSpLocks noChangeAspect="1"/>
          </p:cNvGrpSpPr>
          <p:nvPr/>
        </p:nvGrpSpPr>
        <p:grpSpPr bwMode="auto">
          <a:xfrm>
            <a:off x="4303151" y="2054795"/>
            <a:ext cx="527583" cy="529140"/>
            <a:chOff x="2765" y="1320"/>
            <a:chExt cx="339" cy="340"/>
          </a:xfrm>
        </p:grpSpPr>
        <p:sp>
          <p:nvSpPr>
            <p:cNvPr id="6" name="Freeform 5">
              <a:extLst>
                <a:ext uri="{FF2B5EF4-FFF2-40B4-BE49-F238E27FC236}">
                  <a16:creationId xmlns:a16="http://schemas.microsoft.com/office/drawing/2014/main" id="{8D26FB7C-4B39-42FB-A537-FF655FF419E0}"/>
                </a:ext>
              </a:extLst>
            </p:cNvPr>
            <p:cNvSpPr>
              <a:spLocks/>
            </p:cNvSpPr>
            <p:nvPr/>
          </p:nvSpPr>
          <p:spPr bwMode="auto">
            <a:xfrm>
              <a:off x="2898" y="1320"/>
              <a:ext cx="73" cy="73"/>
            </a:xfrm>
            <a:custGeom>
              <a:avLst/>
              <a:gdLst>
                <a:gd name="T0" fmla="*/ 40 w 80"/>
                <a:gd name="T1" fmla="*/ 0 h 80"/>
                <a:gd name="T2" fmla="*/ 40 w 80"/>
                <a:gd name="T3" fmla="*/ 0 h 80"/>
                <a:gd name="T4" fmla="*/ 24 w 80"/>
                <a:gd name="T5" fmla="*/ 4 h 80"/>
                <a:gd name="T6" fmla="*/ 11 w 80"/>
                <a:gd name="T7" fmla="*/ 12 h 80"/>
                <a:gd name="T8" fmla="*/ 3 w 80"/>
                <a:gd name="T9" fmla="*/ 25 h 80"/>
                <a:gd name="T10" fmla="*/ 0 w 80"/>
                <a:gd name="T11" fmla="*/ 40 h 80"/>
                <a:gd name="T12" fmla="*/ 3 w 80"/>
                <a:gd name="T13" fmla="*/ 56 h 80"/>
                <a:gd name="T14" fmla="*/ 11 w 80"/>
                <a:gd name="T15" fmla="*/ 69 h 80"/>
                <a:gd name="T16" fmla="*/ 24 w 80"/>
                <a:gd name="T17" fmla="*/ 77 h 80"/>
                <a:gd name="T18" fmla="*/ 40 w 80"/>
                <a:gd name="T19" fmla="*/ 80 h 80"/>
                <a:gd name="T20" fmla="*/ 55 w 80"/>
                <a:gd name="T21" fmla="*/ 77 h 80"/>
                <a:gd name="T22" fmla="*/ 68 w 80"/>
                <a:gd name="T23" fmla="*/ 69 h 80"/>
                <a:gd name="T24" fmla="*/ 77 w 80"/>
                <a:gd name="T25" fmla="*/ 56 h 80"/>
                <a:gd name="T26" fmla="*/ 80 w 80"/>
                <a:gd name="T27" fmla="*/ 40 h 80"/>
                <a:gd name="T28" fmla="*/ 77 w 80"/>
                <a:gd name="T29" fmla="*/ 25 h 80"/>
                <a:gd name="T30" fmla="*/ 68 w 80"/>
                <a:gd name="T31" fmla="*/ 12 h 80"/>
                <a:gd name="T32" fmla="*/ 55 w 80"/>
                <a:gd name="T33" fmla="*/ 4 h 80"/>
                <a:gd name="T34" fmla="*/ 40 w 80"/>
                <a:gd name="T3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40" y="0"/>
                  </a:moveTo>
                  <a:lnTo>
                    <a:pt x="40" y="0"/>
                  </a:lnTo>
                  <a:cubicBezTo>
                    <a:pt x="34" y="0"/>
                    <a:pt x="29" y="2"/>
                    <a:pt x="24" y="4"/>
                  </a:cubicBezTo>
                  <a:cubicBezTo>
                    <a:pt x="19" y="6"/>
                    <a:pt x="15" y="9"/>
                    <a:pt x="11" y="12"/>
                  </a:cubicBezTo>
                  <a:cubicBezTo>
                    <a:pt x="8" y="16"/>
                    <a:pt x="5" y="20"/>
                    <a:pt x="3" y="25"/>
                  </a:cubicBezTo>
                  <a:cubicBezTo>
                    <a:pt x="1" y="30"/>
                    <a:pt x="0" y="35"/>
                    <a:pt x="0" y="40"/>
                  </a:cubicBezTo>
                  <a:cubicBezTo>
                    <a:pt x="0" y="46"/>
                    <a:pt x="1" y="51"/>
                    <a:pt x="3" y="56"/>
                  </a:cubicBezTo>
                  <a:cubicBezTo>
                    <a:pt x="5" y="61"/>
                    <a:pt x="8" y="65"/>
                    <a:pt x="11" y="69"/>
                  </a:cubicBezTo>
                  <a:cubicBezTo>
                    <a:pt x="15" y="72"/>
                    <a:pt x="19" y="75"/>
                    <a:pt x="24" y="77"/>
                  </a:cubicBezTo>
                  <a:cubicBezTo>
                    <a:pt x="29" y="79"/>
                    <a:pt x="34" y="80"/>
                    <a:pt x="40" y="80"/>
                  </a:cubicBezTo>
                  <a:cubicBezTo>
                    <a:pt x="45" y="80"/>
                    <a:pt x="51" y="79"/>
                    <a:pt x="55" y="77"/>
                  </a:cubicBezTo>
                  <a:cubicBezTo>
                    <a:pt x="60" y="75"/>
                    <a:pt x="65" y="72"/>
                    <a:pt x="68" y="69"/>
                  </a:cubicBezTo>
                  <a:cubicBezTo>
                    <a:pt x="72" y="65"/>
                    <a:pt x="75" y="61"/>
                    <a:pt x="77" y="56"/>
                  </a:cubicBezTo>
                  <a:cubicBezTo>
                    <a:pt x="79" y="51"/>
                    <a:pt x="80" y="46"/>
                    <a:pt x="80" y="40"/>
                  </a:cubicBezTo>
                  <a:cubicBezTo>
                    <a:pt x="80" y="35"/>
                    <a:pt x="79" y="30"/>
                    <a:pt x="77" y="25"/>
                  </a:cubicBezTo>
                  <a:cubicBezTo>
                    <a:pt x="75" y="20"/>
                    <a:pt x="72" y="16"/>
                    <a:pt x="68" y="12"/>
                  </a:cubicBezTo>
                  <a:cubicBezTo>
                    <a:pt x="65" y="9"/>
                    <a:pt x="60" y="6"/>
                    <a:pt x="55" y="4"/>
                  </a:cubicBezTo>
                  <a:cubicBezTo>
                    <a:pt x="51" y="2"/>
                    <a:pt x="45" y="0"/>
                    <a:pt x="40" y="0"/>
                  </a:cubicBez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sp>
          <p:nvSpPr>
            <p:cNvPr id="7" name="Freeform 6">
              <a:extLst>
                <a:ext uri="{FF2B5EF4-FFF2-40B4-BE49-F238E27FC236}">
                  <a16:creationId xmlns:a16="http://schemas.microsoft.com/office/drawing/2014/main" id="{35DA78EF-FD5F-4D97-8EE0-C1BD8801E32B}"/>
                </a:ext>
              </a:extLst>
            </p:cNvPr>
            <p:cNvSpPr>
              <a:spLocks/>
            </p:cNvSpPr>
            <p:nvPr/>
          </p:nvSpPr>
          <p:spPr bwMode="auto">
            <a:xfrm>
              <a:off x="2789" y="1380"/>
              <a:ext cx="291" cy="280"/>
            </a:xfrm>
            <a:custGeom>
              <a:avLst/>
              <a:gdLst>
                <a:gd name="T0" fmla="*/ 160 w 320"/>
                <a:gd name="T1" fmla="*/ 308 h 308"/>
                <a:gd name="T2" fmla="*/ 160 w 320"/>
                <a:gd name="T3" fmla="*/ 308 h 308"/>
                <a:gd name="T4" fmla="*/ 208 w 320"/>
                <a:gd name="T5" fmla="*/ 300 h 308"/>
                <a:gd name="T6" fmla="*/ 251 w 320"/>
                <a:gd name="T7" fmla="*/ 279 h 308"/>
                <a:gd name="T8" fmla="*/ 243 w 320"/>
                <a:gd name="T9" fmla="*/ 261 h 308"/>
                <a:gd name="T10" fmla="*/ 240 w 320"/>
                <a:gd name="T11" fmla="*/ 241 h 308"/>
                <a:gd name="T12" fmla="*/ 245 w 320"/>
                <a:gd name="T13" fmla="*/ 215 h 308"/>
                <a:gd name="T14" fmla="*/ 260 w 320"/>
                <a:gd name="T15" fmla="*/ 194 h 308"/>
                <a:gd name="T16" fmla="*/ 281 w 320"/>
                <a:gd name="T17" fmla="*/ 180 h 308"/>
                <a:gd name="T18" fmla="*/ 306 w 320"/>
                <a:gd name="T19" fmla="*/ 175 h 308"/>
                <a:gd name="T20" fmla="*/ 312 w 320"/>
                <a:gd name="T21" fmla="*/ 175 h 308"/>
                <a:gd name="T22" fmla="*/ 317 w 320"/>
                <a:gd name="T23" fmla="*/ 175 h 308"/>
                <a:gd name="T24" fmla="*/ 320 w 320"/>
                <a:gd name="T25" fmla="*/ 148 h 308"/>
                <a:gd name="T26" fmla="*/ 313 w 320"/>
                <a:gd name="T27" fmla="*/ 101 h 308"/>
                <a:gd name="T28" fmla="*/ 293 w 320"/>
                <a:gd name="T29" fmla="*/ 59 h 308"/>
                <a:gd name="T30" fmla="*/ 262 w 320"/>
                <a:gd name="T31" fmla="*/ 25 h 308"/>
                <a:gd name="T32" fmla="*/ 221 w 320"/>
                <a:gd name="T33" fmla="*/ 0 h 308"/>
                <a:gd name="T34" fmla="*/ 211 w 320"/>
                <a:gd name="T35" fmla="*/ 17 h 308"/>
                <a:gd name="T36" fmla="*/ 197 w 320"/>
                <a:gd name="T37" fmla="*/ 30 h 308"/>
                <a:gd name="T38" fmla="*/ 179 w 320"/>
                <a:gd name="T39" fmla="*/ 38 h 308"/>
                <a:gd name="T40" fmla="*/ 160 w 320"/>
                <a:gd name="T41" fmla="*/ 41 h 308"/>
                <a:gd name="T42" fmla="*/ 140 w 320"/>
                <a:gd name="T43" fmla="*/ 38 h 308"/>
                <a:gd name="T44" fmla="*/ 123 w 320"/>
                <a:gd name="T45" fmla="*/ 30 h 308"/>
                <a:gd name="T46" fmla="*/ 108 w 320"/>
                <a:gd name="T47" fmla="*/ 17 h 308"/>
                <a:gd name="T48" fmla="*/ 98 w 320"/>
                <a:gd name="T49" fmla="*/ 0 h 308"/>
                <a:gd name="T50" fmla="*/ 58 w 320"/>
                <a:gd name="T51" fmla="*/ 25 h 308"/>
                <a:gd name="T52" fmla="*/ 27 w 320"/>
                <a:gd name="T53" fmla="*/ 59 h 308"/>
                <a:gd name="T54" fmla="*/ 7 w 320"/>
                <a:gd name="T55" fmla="*/ 101 h 308"/>
                <a:gd name="T56" fmla="*/ 0 w 320"/>
                <a:gd name="T57" fmla="*/ 148 h 308"/>
                <a:gd name="T58" fmla="*/ 2 w 320"/>
                <a:gd name="T59" fmla="*/ 175 h 308"/>
                <a:gd name="T60" fmla="*/ 31 w 320"/>
                <a:gd name="T61" fmla="*/ 177 h 308"/>
                <a:gd name="T62" fmla="*/ 56 w 320"/>
                <a:gd name="T63" fmla="*/ 190 h 308"/>
                <a:gd name="T64" fmla="*/ 73 w 320"/>
                <a:gd name="T65" fmla="*/ 213 h 308"/>
                <a:gd name="T66" fmla="*/ 80 w 320"/>
                <a:gd name="T67" fmla="*/ 241 h 308"/>
                <a:gd name="T68" fmla="*/ 77 w 320"/>
                <a:gd name="T69" fmla="*/ 261 h 308"/>
                <a:gd name="T70" fmla="*/ 68 w 320"/>
                <a:gd name="T71" fmla="*/ 279 h 308"/>
                <a:gd name="T72" fmla="*/ 112 w 320"/>
                <a:gd name="T73" fmla="*/ 300 h 308"/>
                <a:gd name="T74" fmla="*/ 160 w 320"/>
                <a:gd name="T75"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308">
                  <a:moveTo>
                    <a:pt x="160" y="308"/>
                  </a:moveTo>
                  <a:lnTo>
                    <a:pt x="160" y="308"/>
                  </a:lnTo>
                  <a:cubicBezTo>
                    <a:pt x="176" y="308"/>
                    <a:pt x="192" y="305"/>
                    <a:pt x="208" y="300"/>
                  </a:cubicBezTo>
                  <a:cubicBezTo>
                    <a:pt x="223" y="296"/>
                    <a:pt x="238" y="288"/>
                    <a:pt x="251" y="279"/>
                  </a:cubicBezTo>
                  <a:cubicBezTo>
                    <a:pt x="248" y="273"/>
                    <a:pt x="245" y="267"/>
                    <a:pt x="243" y="261"/>
                  </a:cubicBezTo>
                  <a:cubicBezTo>
                    <a:pt x="241" y="254"/>
                    <a:pt x="240" y="248"/>
                    <a:pt x="240" y="241"/>
                  </a:cubicBezTo>
                  <a:cubicBezTo>
                    <a:pt x="240" y="232"/>
                    <a:pt x="242" y="223"/>
                    <a:pt x="245" y="215"/>
                  </a:cubicBezTo>
                  <a:cubicBezTo>
                    <a:pt x="249" y="207"/>
                    <a:pt x="253" y="200"/>
                    <a:pt x="260" y="194"/>
                  </a:cubicBezTo>
                  <a:cubicBezTo>
                    <a:pt x="266" y="188"/>
                    <a:pt x="273" y="183"/>
                    <a:pt x="281" y="180"/>
                  </a:cubicBezTo>
                  <a:cubicBezTo>
                    <a:pt x="289" y="176"/>
                    <a:pt x="297" y="175"/>
                    <a:pt x="306" y="175"/>
                  </a:cubicBezTo>
                  <a:cubicBezTo>
                    <a:pt x="308" y="175"/>
                    <a:pt x="310" y="175"/>
                    <a:pt x="312" y="175"/>
                  </a:cubicBezTo>
                  <a:cubicBezTo>
                    <a:pt x="314" y="175"/>
                    <a:pt x="316" y="175"/>
                    <a:pt x="317" y="175"/>
                  </a:cubicBezTo>
                  <a:cubicBezTo>
                    <a:pt x="319" y="166"/>
                    <a:pt x="320" y="157"/>
                    <a:pt x="320" y="148"/>
                  </a:cubicBezTo>
                  <a:cubicBezTo>
                    <a:pt x="320" y="132"/>
                    <a:pt x="318" y="116"/>
                    <a:pt x="313" y="101"/>
                  </a:cubicBezTo>
                  <a:cubicBezTo>
                    <a:pt x="308" y="86"/>
                    <a:pt x="302" y="72"/>
                    <a:pt x="293" y="59"/>
                  </a:cubicBezTo>
                  <a:cubicBezTo>
                    <a:pt x="285" y="46"/>
                    <a:pt x="274" y="35"/>
                    <a:pt x="262" y="25"/>
                  </a:cubicBezTo>
                  <a:cubicBezTo>
                    <a:pt x="250" y="15"/>
                    <a:pt x="236" y="6"/>
                    <a:pt x="221" y="0"/>
                  </a:cubicBezTo>
                  <a:cubicBezTo>
                    <a:pt x="219" y="6"/>
                    <a:pt x="215" y="12"/>
                    <a:pt x="211" y="17"/>
                  </a:cubicBezTo>
                  <a:cubicBezTo>
                    <a:pt x="207" y="22"/>
                    <a:pt x="202" y="26"/>
                    <a:pt x="197" y="30"/>
                  </a:cubicBezTo>
                  <a:cubicBezTo>
                    <a:pt x="191" y="34"/>
                    <a:pt x="185" y="36"/>
                    <a:pt x="179" y="38"/>
                  </a:cubicBezTo>
                  <a:cubicBezTo>
                    <a:pt x="173" y="40"/>
                    <a:pt x="166" y="41"/>
                    <a:pt x="160" y="41"/>
                  </a:cubicBezTo>
                  <a:cubicBezTo>
                    <a:pt x="153" y="41"/>
                    <a:pt x="147" y="40"/>
                    <a:pt x="140" y="38"/>
                  </a:cubicBezTo>
                  <a:cubicBezTo>
                    <a:pt x="134" y="36"/>
                    <a:pt x="128" y="34"/>
                    <a:pt x="123" y="30"/>
                  </a:cubicBezTo>
                  <a:cubicBezTo>
                    <a:pt x="118" y="26"/>
                    <a:pt x="113" y="22"/>
                    <a:pt x="108" y="17"/>
                  </a:cubicBezTo>
                  <a:cubicBezTo>
                    <a:pt x="104" y="12"/>
                    <a:pt x="101" y="6"/>
                    <a:pt x="98" y="0"/>
                  </a:cubicBezTo>
                  <a:cubicBezTo>
                    <a:pt x="83" y="6"/>
                    <a:pt x="70" y="15"/>
                    <a:pt x="58" y="25"/>
                  </a:cubicBezTo>
                  <a:cubicBezTo>
                    <a:pt x="45" y="35"/>
                    <a:pt x="35" y="46"/>
                    <a:pt x="27" y="59"/>
                  </a:cubicBezTo>
                  <a:cubicBezTo>
                    <a:pt x="18" y="72"/>
                    <a:pt x="11" y="86"/>
                    <a:pt x="7" y="101"/>
                  </a:cubicBezTo>
                  <a:cubicBezTo>
                    <a:pt x="2" y="116"/>
                    <a:pt x="0" y="132"/>
                    <a:pt x="0" y="148"/>
                  </a:cubicBezTo>
                  <a:cubicBezTo>
                    <a:pt x="0" y="157"/>
                    <a:pt x="1" y="166"/>
                    <a:pt x="2" y="175"/>
                  </a:cubicBezTo>
                  <a:cubicBezTo>
                    <a:pt x="12" y="174"/>
                    <a:pt x="22" y="174"/>
                    <a:pt x="31" y="177"/>
                  </a:cubicBezTo>
                  <a:cubicBezTo>
                    <a:pt x="41" y="180"/>
                    <a:pt x="49" y="184"/>
                    <a:pt x="56" y="190"/>
                  </a:cubicBezTo>
                  <a:cubicBezTo>
                    <a:pt x="63" y="197"/>
                    <a:pt x="69" y="204"/>
                    <a:pt x="73" y="213"/>
                  </a:cubicBezTo>
                  <a:cubicBezTo>
                    <a:pt x="78" y="222"/>
                    <a:pt x="80" y="231"/>
                    <a:pt x="80" y="241"/>
                  </a:cubicBezTo>
                  <a:cubicBezTo>
                    <a:pt x="80" y="248"/>
                    <a:pt x="79" y="254"/>
                    <a:pt x="77" y="261"/>
                  </a:cubicBezTo>
                  <a:cubicBezTo>
                    <a:pt x="75" y="267"/>
                    <a:pt x="72" y="273"/>
                    <a:pt x="68" y="279"/>
                  </a:cubicBezTo>
                  <a:cubicBezTo>
                    <a:pt x="82" y="288"/>
                    <a:pt x="96" y="296"/>
                    <a:pt x="112" y="300"/>
                  </a:cubicBezTo>
                  <a:cubicBezTo>
                    <a:pt x="127" y="305"/>
                    <a:pt x="143" y="308"/>
                    <a:pt x="160" y="308"/>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sp>
          <p:nvSpPr>
            <p:cNvPr id="8" name="Freeform 7">
              <a:extLst>
                <a:ext uri="{FF2B5EF4-FFF2-40B4-BE49-F238E27FC236}">
                  <a16:creationId xmlns:a16="http://schemas.microsoft.com/office/drawing/2014/main" id="{3D6A20D6-273B-47C3-BBF2-3179E18CD017}"/>
                </a:ext>
              </a:extLst>
            </p:cNvPr>
            <p:cNvSpPr>
              <a:spLocks/>
            </p:cNvSpPr>
            <p:nvPr/>
          </p:nvSpPr>
          <p:spPr bwMode="auto">
            <a:xfrm>
              <a:off x="2765" y="1563"/>
              <a:ext cx="72" cy="73"/>
            </a:xfrm>
            <a:custGeom>
              <a:avLst/>
              <a:gdLst>
                <a:gd name="T0" fmla="*/ 0 w 80"/>
                <a:gd name="T1" fmla="*/ 40 h 80"/>
                <a:gd name="T2" fmla="*/ 0 w 80"/>
                <a:gd name="T3" fmla="*/ 40 h 80"/>
                <a:gd name="T4" fmla="*/ 3 w 80"/>
                <a:gd name="T5" fmla="*/ 56 h 80"/>
                <a:gd name="T6" fmla="*/ 12 w 80"/>
                <a:gd name="T7" fmla="*/ 69 h 80"/>
                <a:gd name="T8" fmla="*/ 25 w 80"/>
                <a:gd name="T9" fmla="*/ 77 h 80"/>
                <a:gd name="T10" fmla="*/ 40 w 80"/>
                <a:gd name="T11" fmla="*/ 80 h 80"/>
                <a:gd name="T12" fmla="*/ 56 w 80"/>
                <a:gd name="T13" fmla="*/ 77 h 80"/>
                <a:gd name="T14" fmla="*/ 68 w 80"/>
                <a:gd name="T15" fmla="*/ 69 h 80"/>
                <a:gd name="T16" fmla="*/ 77 w 80"/>
                <a:gd name="T17" fmla="*/ 56 h 80"/>
                <a:gd name="T18" fmla="*/ 80 w 80"/>
                <a:gd name="T19" fmla="*/ 40 h 80"/>
                <a:gd name="T20" fmla="*/ 77 w 80"/>
                <a:gd name="T21" fmla="*/ 25 h 80"/>
                <a:gd name="T22" fmla="*/ 68 w 80"/>
                <a:gd name="T23" fmla="*/ 12 h 80"/>
                <a:gd name="T24" fmla="*/ 56 w 80"/>
                <a:gd name="T25" fmla="*/ 3 h 80"/>
                <a:gd name="T26" fmla="*/ 40 w 80"/>
                <a:gd name="T27" fmla="*/ 0 h 80"/>
                <a:gd name="T28" fmla="*/ 25 w 80"/>
                <a:gd name="T29" fmla="*/ 3 h 80"/>
                <a:gd name="T30" fmla="*/ 12 w 80"/>
                <a:gd name="T31" fmla="*/ 12 h 80"/>
                <a:gd name="T32" fmla="*/ 3 w 80"/>
                <a:gd name="T33" fmla="*/ 25 h 80"/>
                <a:gd name="T34" fmla="*/ 0 w 80"/>
                <a:gd name="T3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0" y="40"/>
                  </a:moveTo>
                  <a:lnTo>
                    <a:pt x="0" y="40"/>
                  </a:lnTo>
                  <a:cubicBezTo>
                    <a:pt x="0" y="46"/>
                    <a:pt x="1" y="51"/>
                    <a:pt x="3" y="56"/>
                  </a:cubicBezTo>
                  <a:cubicBezTo>
                    <a:pt x="5" y="61"/>
                    <a:pt x="8" y="65"/>
                    <a:pt x="12" y="69"/>
                  </a:cubicBezTo>
                  <a:cubicBezTo>
                    <a:pt x="15" y="72"/>
                    <a:pt x="20" y="75"/>
                    <a:pt x="25" y="77"/>
                  </a:cubicBezTo>
                  <a:cubicBezTo>
                    <a:pt x="29" y="79"/>
                    <a:pt x="35" y="80"/>
                    <a:pt x="40" y="80"/>
                  </a:cubicBezTo>
                  <a:cubicBezTo>
                    <a:pt x="46" y="80"/>
                    <a:pt x="51" y="79"/>
                    <a:pt x="56" y="77"/>
                  </a:cubicBezTo>
                  <a:cubicBezTo>
                    <a:pt x="61" y="75"/>
                    <a:pt x="65" y="72"/>
                    <a:pt x="68" y="69"/>
                  </a:cubicBezTo>
                  <a:cubicBezTo>
                    <a:pt x="72" y="65"/>
                    <a:pt x="75" y="61"/>
                    <a:pt x="77" y="56"/>
                  </a:cubicBezTo>
                  <a:cubicBezTo>
                    <a:pt x="79" y="51"/>
                    <a:pt x="80" y="46"/>
                    <a:pt x="80" y="40"/>
                  </a:cubicBezTo>
                  <a:cubicBezTo>
                    <a:pt x="80" y="35"/>
                    <a:pt x="79" y="29"/>
                    <a:pt x="77" y="25"/>
                  </a:cubicBezTo>
                  <a:cubicBezTo>
                    <a:pt x="75" y="20"/>
                    <a:pt x="72" y="15"/>
                    <a:pt x="68" y="12"/>
                  </a:cubicBezTo>
                  <a:cubicBezTo>
                    <a:pt x="65" y="8"/>
                    <a:pt x="61" y="5"/>
                    <a:pt x="56" y="3"/>
                  </a:cubicBezTo>
                  <a:cubicBezTo>
                    <a:pt x="51" y="1"/>
                    <a:pt x="46" y="0"/>
                    <a:pt x="40" y="0"/>
                  </a:cubicBezTo>
                  <a:cubicBezTo>
                    <a:pt x="35" y="0"/>
                    <a:pt x="29" y="1"/>
                    <a:pt x="25" y="3"/>
                  </a:cubicBezTo>
                  <a:cubicBezTo>
                    <a:pt x="20" y="5"/>
                    <a:pt x="15" y="8"/>
                    <a:pt x="12" y="12"/>
                  </a:cubicBezTo>
                  <a:cubicBezTo>
                    <a:pt x="8" y="15"/>
                    <a:pt x="5" y="20"/>
                    <a:pt x="3" y="25"/>
                  </a:cubicBezTo>
                  <a:cubicBezTo>
                    <a:pt x="1" y="29"/>
                    <a:pt x="0" y="35"/>
                    <a:pt x="0" y="40"/>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sp>
          <p:nvSpPr>
            <p:cNvPr id="9" name="Freeform 8">
              <a:extLst>
                <a:ext uri="{FF2B5EF4-FFF2-40B4-BE49-F238E27FC236}">
                  <a16:creationId xmlns:a16="http://schemas.microsoft.com/office/drawing/2014/main" id="{BCF739F4-B694-4CED-8FD3-31824EBA3BD2}"/>
                </a:ext>
              </a:extLst>
            </p:cNvPr>
            <p:cNvSpPr>
              <a:spLocks/>
            </p:cNvSpPr>
            <p:nvPr/>
          </p:nvSpPr>
          <p:spPr bwMode="auto">
            <a:xfrm>
              <a:off x="3031" y="1563"/>
              <a:ext cx="73" cy="73"/>
            </a:xfrm>
            <a:custGeom>
              <a:avLst/>
              <a:gdLst>
                <a:gd name="T0" fmla="*/ 40 w 80"/>
                <a:gd name="T1" fmla="*/ 80 h 80"/>
                <a:gd name="T2" fmla="*/ 40 w 80"/>
                <a:gd name="T3" fmla="*/ 80 h 80"/>
                <a:gd name="T4" fmla="*/ 56 w 80"/>
                <a:gd name="T5" fmla="*/ 77 h 80"/>
                <a:gd name="T6" fmla="*/ 69 w 80"/>
                <a:gd name="T7" fmla="*/ 69 h 80"/>
                <a:gd name="T8" fmla="*/ 77 w 80"/>
                <a:gd name="T9" fmla="*/ 56 h 80"/>
                <a:gd name="T10" fmla="*/ 80 w 80"/>
                <a:gd name="T11" fmla="*/ 40 h 80"/>
                <a:gd name="T12" fmla="*/ 77 w 80"/>
                <a:gd name="T13" fmla="*/ 25 h 80"/>
                <a:gd name="T14" fmla="*/ 69 w 80"/>
                <a:gd name="T15" fmla="*/ 12 h 80"/>
                <a:gd name="T16" fmla="*/ 56 w 80"/>
                <a:gd name="T17" fmla="*/ 3 h 80"/>
                <a:gd name="T18" fmla="*/ 40 w 80"/>
                <a:gd name="T19" fmla="*/ 0 h 80"/>
                <a:gd name="T20" fmla="*/ 25 w 80"/>
                <a:gd name="T21" fmla="*/ 3 h 80"/>
                <a:gd name="T22" fmla="*/ 12 w 80"/>
                <a:gd name="T23" fmla="*/ 12 h 80"/>
                <a:gd name="T24" fmla="*/ 4 w 80"/>
                <a:gd name="T25" fmla="*/ 25 h 80"/>
                <a:gd name="T26" fmla="*/ 0 w 80"/>
                <a:gd name="T27" fmla="*/ 40 h 80"/>
                <a:gd name="T28" fmla="*/ 4 w 80"/>
                <a:gd name="T29" fmla="*/ 56 h 80"/>
                <a:gd name="T30" fmla="*/ 12 w 80"/>
                <a:gd name="T31" fmla="*/ 69 h 80"/>
                <a:gd name="T32" fmla="*/ 25 w 80"/>
                <a:gd name="T33" fmla="*/ 77 h 80"/>
                <a:gd name="T34" fmla="*/ 40 w 80"/>
                <a:gd name="T3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80">
                  <a:moveTo>
                    <a:pt x="40" y="80"/>
                  </a:moveTo>
                  <a:lnTo>
                    <a:pt x="40" y="80"/>
                  </a:lnTo>
                  <a:cubicBezTo>
                    <a:pt x="46" y="80"/>
                    <a:pt x="51" y="79"/>
                    <a:pt x="56" y="77"/>
                  </a:cubicBezTo>
                  <a:cubicBezTo>
                    <a:pt x="61" y="75"/>
                    <a:pt x="65" y="72"/>
                    <a:pt x="69" y="69"/>
                  </a:cubicBezTo>
                  <a:cubicBezTo>
                    <a:pt x="72" y="65"/>
                    <a:pt x="75" y="61"/>
                    <a:pt x="77" y="56"/>
                  </a:cubicBezTo>
                  <a:cubicBezTo>
                    <a:pt x="79" y="51"/>
                    <a:pt x="80" y="46"/>
                    <a:pt x="80" y="40"/>
                  </a:cubicBezTo>
                  <a:cubicBezTo>
                    <a:pt x="80" y="35"/>
                    <a:pt x="79" y="29"/>
                    <a:pt x="77" y="25"/>
                  </a:cubicBezTo>
                  <a:cubicBezTo>
                    <a:pt x="75" y="20"/>
                    <a:pt x="72" y="15"/>
                    <a:pt x="69" y="12"/>
                  </a:cubicBezTo>
                  <a:cubicBezTo>
                    <a:pt x="65" y="8"/>
                    <a:pt x="61" y="5"/>
                    <a:pt x="56" y="3"/>
                  </a:cubicBezTo>
                  <a:cubicBezTo>
                    <a:pt x="51" y="1"/>
                    <a:pt x="46" y="0"/>
                    <a:pt x="40" y="0"/>
                  </a:cubicBezTo>
                  <a:cubicBezTo>
                    <a:pt x="35" y="0"/>
                    <a:pt x="30" y="1"/>
                    <a:pt x="25" y="3"/>
                  </a:cubicBezTo>
                  <a:cubicBezTo>
                    <a:pt x="20" y="5"/>
                    <a:pt x="16" y="8"/>
                    <a:pt x="12" y="12"/>
                  </a:cubicBezTo>
                  <a:cubicBezTo>
                    <a:pt x="9" y="15"/>
                    <a:pt x="6" y="20"/>
                    <a:pt x="4" y="25"/>
                  </a:cubicBezTo>
                  <a:cubicBezTo>
                    <a:pt x="2" y="29"/>
                    <a:pt x="0" y="35"/>
                    <a:pt x="0" y="40"/>
                  </a:cubicBezTo>
                  <a:cubicBezTo>
                    <a:pt x="0" y="46"/>
                    <a:pt x="2" y="51"/>
                    <a:pt x="4" y="56"/>
                  </a:cubicBezTo>
                  <a:cubicBezTo>
                    <a:pt x="6" y="61"/>
                    <a:pt x="9" y="65"/>
                    <a:pt x="12" y="69"/>
                  </a:cubicBezTo>
                  <a:cubicBezTo>
                    <a:pt x="16" y="72"/>
                    <a:pt x="20" y="75"/>
                    <a:pt x="25" y="77"/>
                  </a:cubicBezTo>
                  <a:cubicBezTo>
                    <a:pt x="30" y="79"/>
                    <a:pt x="35" y="80"/>
                    <a:pt x="40" y="80"/>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30"/>
            </a:p>
          </p:txBody>
        </p:sp>
      </p:grpSp>
      <p:pic>
        <p:nvPicPr>
          <p:cNvPr id="49" name="Picture 48">
            <a:extLst>
              <a:ext uri="{FF2B5EF4-FFF2-40B4-BE49-F238E27FC236}">
                <a16:creationId xmlns:a16="http://schemas.microsoft.com/office/drawing/2014/main" id="{631D0CF8-A9C5-406C-AF7C-9BD73F6CB175}"/>
              </a:ext>
            </a:extLst>
          </p:cNvPr>
          <p:cNvPicPr>
            <a:picLocks noChangeAspect="1"/>
          </p:cNvPicPr>
          <p:nvPr/>
        </p:nvPicPr>
        <p:blipFill>
          <a:blip r:embed="rId4"/>
          <a:stretch>
            <a:fillRect/>
          </a:stretch>
        </p:blipFill>
        <p:spPr>
          <a:xfrm>
            <a:off x="7909085" y="2027007"/>
            <a:ext cx="582676" cy="582676"/>
          </a:xfrm>
          <a:prstGeom prst="rect">
            <a:avLst/>
          </a:prstGeom>
        </p:spPr>
      </p:pic>
    </p:spTree>
    <p:extLst>
      <p:ext uri="{BB962C8B-B14F-4D97-AF65-F5344CB8AC3E}">
        <p14:creationId xmlns:p14="http://schemas.microsoft.com/office/powerpoint/2010/main" val="15160311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1A06-5DB8-4F8E-8B40-F29E02C9AEE9}"/>
              </a:ext>
            </a:extLst>
          </p:cNvPr>
          <p:cNvSpPr>
            <a:spLocks noGrp="1"/>
          </p:cNvSpPr>
          <p:nvPr>
            <p:ph type="title"/>
          </p:nvPr>
        </p:nvSpPr>
        <p:spPr/>
        <p:txBody>
          <a:bodyPr/>
          <a:lstStyle/>
          <a:p>
            <a:r>
              <a:rPr lang="en-GB" dirty="0"/>
              <a:t>Demo</a:t>
            </a:r>
          </a:p>
        </p:txBody>
      </p:sp>
      <p:sp>
        <p:nvSpPr>
          <p:cNvPr id="3" name="Text Placeholder 2">
            <a:extLst>
              <a:ext uri="{FF2B5EF4-FFF2-40B4-BE49-F238E27FC236}">
                <a16:creationId xmlns:a16="http://schemas.microsoft.com/office/drawing/2014/main" id="{06B5970C-6B8E-418D-BA77-20B74672ED8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9394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C99F55-4DC4-4A79-BC2D-647F4459DC5C}"/>
              </a:ext>
            </a:extLst>
          </p:cNvPr>
          <p:cNvPicPr>
            <a:picLocks noChangeAspect="1"/>
          </p:cNvPicPr>
          <p:nvPr/>
        </p:nvPicPr>
        <p:blipFill rotWithShape="1">
          <a:blip r:embed="rId3"/>
          <a:srcRect l="11480" t="9524" r="13385" b="840"/>
          <a:stretch/>
        </p:blipFill>
        <p:spPr>
          <a:xfrm>
            <a:off x="1921008" y="407254"/>
            <a:ext cx="8083603" cy="6147228"/>
          </a:xfrm>
          <a:prstGeom prst="rect">
            <a:avLst/>
          </a:prstGeom>
        </p:spPr>
      </p:pic>
    </p:spTree>
    <p:extLst>
      <p:ext uri="{BB962C8B-B14F-4D97-AF65-F5344CB8AC3E}">
        <p14:creationId xmlns:p14="http://schemas.microsoft.com/office/powerpoint/2010/main" val="142914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40FB3-E4E4-4FA0-8220-62125A0A0752}"/>
              </a:ext>
            </a:extLst>
          </p:cNvPr>
          <p:cNvPicPr>
            <a:picLocks noChangeAspect="1"/>
          </p:cNvPicPr>
          <p:nvPr/>
        </p:nvPicPr>
        <p:blipFill>
          <a:blip r:embed="rId3"/>
          <a:stretch>
            <a:fillRect/>
          </a:stretch>
        </p:blipFill>
        <p:spPr>
          <a:xfrm>
            <a:off x="2430783" y="886962"/>
            <a:ext cx="6983896" cy="3872330"/>
          </a:xfrm>
          <a:prstGeom prst="rect">
            <a:avLst/>
          </a:prstGeom>
        </p:spPr>
      </p:pic>
      <p:sp>
        <p:nvSpPr>
          <p:cNvPr id="4" name="Title 3">
            <a:extLst>
              <a:ext uri="{FF2B5EF4-FFF2-40B4-BE49-F238E27FC236}">
                <a16:creationId xmlns:a16="http://schemas.microsoft.com/office/drawing/2014/main" id="{1B276921-ABC6-42D1-8A88-239116E299C2}"/>
              </a:ext>
            </a:extLst>
          </p:cNvPr>
          <p:cNvSpPr>
            <a:spLocks noGrp="1"/>
          </p:cNvSpPr>
          <p:nvPr>
            <p:ph type="title" idx="4294967295"/>
          </p:nvPr>
        </p:nvSpPr>
        <p:spPr>
          <a:xfrm>
            <a:off x="3524249" y="5098386"/>
            <a:ext cx="5143501" cy="1108075"/>
          </a:xfrm>
        </p:spPr>
        <p:txBody>
          <a:bodyPr/>
          <a:lstStyle/>
          <a:p>
            <a:r>
              <a:rPr lang="en-US" sz="3200" dirty="0"/>
              <a:t>aka.ms/</a:t>
            </a:r>
            <a:r>
              <a:rPr lang="en-US" sz="3200" dirty="0" err="1"/>
              <a:t>GovernanceDocs</a:t>
            </a:r>
            <a:br>
              <a:rPr lang="en-US" sz="3200" dirty="0"/>
            </a:br>
            <a:r>
              <a:rPr lang="en-US" sz="2800" dirty="0"/>
              <a:t>-or-</a:t>
            </a:r>
            <a:br>
              <a:rPr lang="en-US" sz="2800" dirty="0"/>
            </a:br>
            <a:r>
              <a:rPr lang="en-US" sz="2000" dirty="0"/>
              <a:t>docs.microsoft.com/azure/governance</a:t>
            </a:r>
            <a:endParaRPr lang="en-US" dirty="0"/>
          </a:p>
        </p:txBody>
      </p:sp>
    </p:spTree>
    <p:extLst>
      <p:ext uri="{BB962C8B-B14F-4D97-AF65-F5344CB8AC3E}">
        <p14:creationId xmlns:p14="http://schemas.microsoft.com/office/powerpoint/2010/main" val="1930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18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29DC60-08A8-4446-A8CB-445F73DA8AEC}"/>
              </a:ext>
            </a:extLst>
          </p:cNvPr>
          <p:cNvPicPr>
            <a:picLocks noChangeAspect="1"/>
          </p:cNvPicPr>
          <p:nvPr/>
        </p:nvPicPr>
        <p:blipFill rotWithShape="1">
          <a:blip r:embed="rId2"/>
          <a:srcRect l="13070" t="14686" r="224" b="4376"/>
          <a:stretch/>
        </p:blipFill>
        <p:spPr>
          <a:xfrm>
            <a:off x="1471613" y="578644"/>
            <a:ext cx="9328546" cy="5550694"/>
          </a:xfrm>
          <a:prstGeom prst="rect">
            <a:avLst/>
          </a:prstGeom>
        </p:spPr>
      </p:pic>
    </p:spTree>
    <p:extLst>
      <p:ext uri="{BB962C8B-B14F-4D97-AF65-F5344CB8AC3E}">
        <p14:creationId xmlns:p14="http://schemas.microsoft.com/office/powerpoint/2010/main" val="368380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41B63-84FC-4C50-8028-AE193BBF61D0}"/>
              </a:ext>
            </a:extLst>
          </p:cNvPr>
          <p:cNvPicPr>
            <a:picLocks noChangeAspect="1"/>
          </p:cNvPicPr>
          <p:nvPr/>
        </p:nvPicPr>
        <p:blipFill rotWithShape="1">
          <a:blip r:embed="rId2"/>
          <a:srcRect l="12862" t="14688" r="1550" b="2188"/>
          <a:stretch/>
        </p:blipFill>
        <p:spPr>
          <a:xfrm>
            <a:off x="1491853" y="592931"/>
            <a:ext cx="9208293" cy="5700712"/>
          </a:xfrm>
          <a:prstGeom prst="rect">
            <a:avLst/>
          </a:prstGeom>
        </p:spPr>
      </p:pic>
    </p:spTree>
    <p:extLst>
      <p:ext uri="{BB962C8B-B14F-4D97-AF65-F5344CB8AC3E}">
        <p14:creationId xmlns:p14="http://schemas.microsoft.com/office/powerpoint/2010/main" val="157386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1CD897-2E28-459A-884F-E10FA8B9D6E9}"/>
              </a:ext>
            </a:extLst>
          </p:cNvPr>
          <p:cNvPicPr>
            <a:picLocks noChangeAspect="1"/>
          </p:cNvPicPr>
          <p:nvPr/>
        </p:nvPicPr>
        <p:blipFill rotWithShape="1">
          <a:blip r:embed="rId2"/>
          <a:srcRect l="12794" t="12083" r="1883" b="2500"/>
          <a:stretch/>
        </p:blipFill>
        <p:spPr>
          <a:xfrm>
            <a:off x="1506140" y="500062"/>
            <a:ext cx="9179720" cy="5857876"/>
          </a:xfrm>
          <a:prstGeom prst="rect">
            <a:avLst/>
          </a:prstGeom>
        </p:spPr>
      </p:pic>
    </p:spTree>
    <p:extLst>
      <p:ext uri="{BB962C8B-B14F-4D97-AF65-F5344CB8AC3E}">
        <p14:creationId xmlns:p14="http://schemas.microsoft.com/office/powerpoint/2010/main" val="219275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02D8FF-9E8D-4F08-8A34-4B72CA3A9D4C}"/>
              </a:ext>
            </a:extLst>
          </p:cNvPr>
          <p:cNvPicPr>
            <a:picLocks noChangeAspect="1"/>
          </p:cNvPicPr>
          <p:nvPr/>
        </p:nvPicPr>
        <p:blipFill rotWithShape="1">
          <a:blip r:embed="rId3"/>
          <a:srcRect l="12481" t="10084" r="13956" b="953"/>
          <a:stretch/>
        </p:blipFill>
        <p:spPr>
          <a:xfrm>
            <a:off x="1905640" y="345781"/>
            <a:ext cx="7914555" cy="6101123"/>
          </a:xfrm>
          <a:prstGeom prst="rect">
            <a:avLst/>
          </a:prstGeom>
        </p:spPr>
      </p:pic>
    </p:spTree>
    <p:extLst>
      <p:ext uri="{BB962C8B-B14F-4D97-AF65-F5344CB8AC3E}">
        <p14:creationId xmlns:p14="http://schemas.microsoft.com/office/powerpoint/2010/main" val="238406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B5EF0E-BAFF-4C99-8E3D-3D4BD24D723C}"/>
              </a:ext>
            </a:extLst>
          </p:cNvPr>
          <p:cNvSpPr>
            <a:spLocks noGrp="1"/>
          </p:cNvSpPr>
          <p:nvPr>
            <p:ph idx="1"/>
          </p:nvPr>
        </p:nvSpPr>
        <p:spPr/>
        <p:txBody>
          <a:bodyPr/>
          <a:lstStyle/>
          <a:p>
            <a:pPr>
              <a:lnSpc>
                <a:spcPct val="100000"/>
              </a:lnSpc>
            </a:pPr>
            <a:r>
              <a:rPr lang="en-GB" dirty="0"/>
              <a:t>‘Governance as code’</a:t>
            </a:r>
          </a:p>
          <a:p>
            <a:pPr>
              <a:lnSpc>
                <a:spcPct val="100000"/>
              </a:lnSpc>
            </a:pPr>
            <a:r>
              <a:rPr lang="en-GB" dirty="0"/>
              <a:t>Single artefact collecting:</a:t>
            </a:r>
          </a:p>
          <a:p>
            <a:pPr lvl="1">
              <a:lnSpc>
                <a:spcPct val="100000"/>
              </a:lnSpc>
            </a:pPr>
            <a:r>
              <a:rPr lang="en-GB" dirty="0"/>
              <a:t>Policies</a:t>
            </a:r>
          </a:p>
          <a:p>
            <a:pPr lvl="1">
              <a:lnSpc>
                <a:spcPct val="100000"/>
              </a:lnSpc>
            </a:pPr>
            <a:r>
              <a:rPr lang="en-GB" dirty="0"/>
              <a:t>RBAC assignments</a:t>
            </a:r>
          </a:p>
          <a:p>
            <a:pPr lvl="1">
              <a:lnSpc>
                <a:spcPct val="100000"/>
              </a:lnSpc>
            </a:pPr>
            <a:r>
              <a:rPr lang="en-GB" dirty="0"/>
              <a:t>ARM artefacts</a:t>
            </a:r>
          </a:p>
          <a:p>
            <a:pPr lvl="1">
              <a:lnSpc>
                <a:spcPct val="100000"/>
              </a:lnSpc>
            </a:pPr>
            <a:r>
              <a:rPr lang="en-GB" dirty="0"/>
              <a:t>Resource Groups</a:t>
            </a:r>
          </a:p>
          <a:p>
            <a:pPr>
              <a:lnSpc>
                <a:spcPct val="100000"/>
              </a:lnSpc>
            </a:pPr>
            <a:r>
              <a:rPr lang="en-GB" dirty="0"/>
              <a:t>Versioned</a:t>
            </a:r>
          </a:p>
          <a:p>
            <a:pPr>
              <a:lnSpc>
                <a:spcPct val="100000"/>
              </a:lnSpc>
            </a:pPr>
            <a:r>
              <a:rPr lang="en-GB" dirty="0"/>
              <a:t>Applied to subscriptions – assignments</a:t>
            </a:r>
          </a:p>
          <a:p>
            <a:pPr marL="0" indent="0">
              <a:lnSpc>
                <a:spcPct val="100000"/>
              </a:lnSpc>
              <a:buNone/>
            </a:pPr>
            <a:endParaRPr lang="en-GB" dirty="0"/>
          </a:p>
        </p:txBody>
      </p:sp>
      <p:sp>
        <p:nvSpPr>
          <p:cNvPr id="3" name="Title 2">
            <a:extLst>
              <a:ext uri="{FF2B5EF4-FFF2-40B4-BE49-F238E27FC236}">
                <a16:creationId xmlns:a16="http://schemas.microsoft.com/office/drawing/2014/main" id="{F2BA3C4A-49BC-4624-908A-0490AE8F6D59}"/>
              </a:ext>
            </a:extLst>
          </p:cNvPr>
          <p:cNvSpPr>
            <a:spLocks noGrp="1"/>
          </p:cNvSpPr>
          <p:nvPr>
            <p:ph type="title"/>
          </p:nvPr>
        </p:nvSpPr>
        <p:spPr/>
        <p:txBody>
          <a:bodyPr/>
          <a:lstStyle/>
          <a:p>
            <a:r>
              <a:rPr lang="en-GB" dirty="0"/>
              <a:t>Blueprints</a:t>
            </a:r>
          </a:p>
        </p:txBody>
      </p:sp>
    </p:spTree>
    <p:extLst>
      <p:ext uri="{BB962C8B-B14F-4D97-AF65-F5344CB8AC3E}">
        <p14:creationId xmlns:p14="http://schemas.microsoft.com/office/powerpoint/2010/main" val="11254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4A8B-229B-45B3-BA9C-65A80C8D0E13}"/>
              </a:ext>
            </a:extLst>
          </p:cNvPr>
          <p:cNvSpPr>
            <a:spLocks noGrp="1"/>
          </p:cNvSpPr>
          <p:nvPr>
            <p:ph type="title"/>
          </p:nvPr>
        </p:nvSpPr>
        <p:spPr>
          <a:xfrm>
            <a:off x="806335" y="2492187"/>
            <a:ext cx="7746538" cy="761271"/>
          </a:xfrm>
        </p:spPr>
        <p:txBody>
          <a:bodyPr/>
          <a:lstStyle/>
          <a:p>
            <a:r>
              <a:rPr lang="en-GB" dirty="0"/>
              <a:t>Interlude</a:t>
            </a:r>
          </a:p>
        </p:txBody>
      </p:sp>
      <p:sp>
        <p:nvSpPr>
          <p:cNvPr id="3" name="Text Placeholder 2">
            <a:extLst>
              <a:ext uri="{FF2B5EF4-FFF2-40B4-BE49-F238E27FC236}">
                <a16:creationId xmlns:a16="http://schemas.microsoft.com/office/drawing/2014/main" id="{D8E46B54-CFF9-4DD6-9F00-8D32A6E1B139}"/>
              </a:ext>
            </a:extLst>
          </p:cNvPr>
          <p:cNvSpPr>
            <a:spLocks noGrp="1"/>
          </p:cNvSpPr>
          <p:nvPr>
            <p:ph type="body" idx="1"/>
          </p:nvPr>
        </p:nvSpPr>
        <p:spPr>
          <a:xfrm>
            <a:off x="806335" y="3325683"/>
            <a:ext cx="7746538" cy="560696"/>
          </a:xfrm>
        </p:spPr>
        <p:txBody>
          <a:bodyPr/>
          <a:lstStyle/>
          <a:p>
            <a:r>
              <a:rPr lang="en-GB" dirty="0"/>
              <a:t>A short rant about naming things</a:t>
            </a:r>
          </a:p>
        </p:txBody>
      </p:sp>
    </p:spTree>
    <p:extLst>
      <p:ext uri="{BB962C8B-B14F-4D97-AF65-F5344CB8AC3E}">
        <p14:creationId xmlns:p14="http://schemas.microsoft.com/office/powerpoint/2010/main" val="180636779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79F7A2-AB6B-4106-9AFD-A58776B51D57}"/>
              </a:ext>
            </a:extLst>
          </p:cNvPr>
          <p:cNvPicPr>
            <a:picLocks noChangeAspect="1"/>
          </p:cNvPicPr>
          <p:nvPr/>
        </p:nvPicPr>
        <p:blipFill rotWithShape="1">
          <a:blip r:embed="rId2"/>
          <a:srcRect l="12728" t="14271" r="820" b="39896"/>
          <a:stretch/>
        </p:blipFill>
        <p:spPr>
          <a:xfrm>
            <a:off x="1445418" y="1628776"/>
            <a:ext cx="9301163" cy="3143250"/>
          </a:xfrm>
          <a:prstGeom prst="rect">
            <a:avLst/>
          </a:prstGeom>
        </p:spPr>
      </p:pic>
    </p:spTree>
    <p:extLst>
      <p:ext uri="{BB962C8B-B14F-4D97-AF65-F5344CB8AC3E}">
        <p14:creationId xmlns:p14="http://schemas.microsoft.com/office/powerpoint/2010/main" val="44549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87A0DB-79FE-417A-B201-ACC9FB0F16AB}"/>
              </a:ext>
            </a:extLst>
          </p:cNvPr>
          <p:cNvPicPr>
            <a:picLocks noChangeAspect="1"/>
          </p:cNvPicPr>
          <p:nvPr/>
        </p:nvPicPr>
        <p:blipFill rotWithShape="1">
          <a:blip r:embed="rId2"/>
          <a:srcRect l="13052" t="15574" b="57647"/>
          <a:stretch/>
        </p:blipFill>
        <p:spPr>
          <a:xfrm>
            <a:off x="1445777" y="1557941"/>
            <a:ext cx="9300445" cy="1836485"/>
          </a:xfrm>
          <a:prstGeom prst="rect">
            <a:avLst/>
          </a:prstGeom>
        </p:spPr>
      </p:pic>
      <p:pic>
        <p:nvPicPr>
          <p:cNvPr id="5" name="Picture 4">
            <a:extLst>
              <a:ext uri="{FF2B5EF4-FFF2-40B4-BE49-F238E27FC236}">
                <a16:creationId xmlns:a16="http://schemas.microsoft.com/office/drawing/2014/main" id="{7A9670B1-2CBE-4FF9-A074-3D3A1E14224B}"/>
              </a:ext>
            </a:extLst>
          </p:cNvPr>
          <p:cNvPicPr>
            <a:picLocks noChangeAspect="1"/>
          </p:cNvPicPr>
          <p:nvPr/>
        </p:nvPicPr>
        <p:blipFill rotWithShape="1">
          <a:blip r:embed="rId3"/>
          <a:srcRect l="13052" t="15574" r="601" b="56639"/>
          <a:stretch/>
        </p:blipFill>
        <p:spPr>
          <a:xfrm>
            <a:off x="1477894" y="4076384"/>
            <a:ext cx="9236210" cy="1905641"/>
          </a:xfrm>
          <a:prstGeom prst="rect">
            <a:avLst/>
          </a:prstGeom>
        </p:spPr>
      </p:pic>
      <p:sp>
        <p:nvSpPr>
          <p:cNvPr id="6" name="Title 5">
            <a:extLst>
              <a:ext uri="{FF2B5EF4-FFF2-40B4-BE49-F238E27FC236}">
                <a16:creationId xmlns:a16="http://schemas.microsoft.com/office/drawing/2014/main" id="{542ED41A-FBE7-44E5-8DE5-449353AC0E35}"/>
              </a:ext>
            </a:extLst>
          </p:cNvPr>
          <p:cNvSpPr>
            <a:spLocks noGrp="1"/>
          </p:cNvSpPr>
          <p:nvPr>
            <p:ph type="title"/>
          </p:nvPr>
        </p:nvSpPr>
        <p:spPr>
          <a:xfrm>
            <a:off x="838200" y="565151"/>
            <a:ext cx="10515600" cy="902500"/>
          </a:xfrm>
        </p:spPr>
        <p:txBody>
          <a:bodyPr/>
          <a:lstStyle/>
          <a:p>
            <a:r>
              <a:rPr lang="en-GB" sz="3600" dirty="0"/>
              <a:t>Combine Management Groups and Blueprints</a:t>
            </a:r>
          </a:p>
        </p:txBody>
      </p:sp>
    </p:spTree>
    <p:extLst>
      <p:ext uri="{BB962C8B-B14F-4D97-AF65-F5344CB8AC3E}">
        <p14:creationId xmlns:p14="http://schemas.microsoft.com/office/powerpoint/2010/main" val="69313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8E521F-09A3-44B3-B6FF-D44DD3214053}"/>
              </a:ext>
            </a:extLst>
          </p:cNvPr>
          <p:cNvSpPr>
            <a:spLocks noGrp="1"/>
          </p:cNvSpPr>
          <p:nvPr>
            <p:ph idx="1"/>
          </p:nvPr>
        </p:nvSpPr>
        <p:spPr>
          <a:xfrm>
            <a:off x="838200" y="1812175"/>
            <a:ext cx="4932509" cy="4592381"/>
          </a:xfrm>
        </p:spPr>
        <p:txBody>
          <a:bodyPr/>
          <a:lstStyle/>
          <a:p>
            <a:r>
              <a:rPr lang="en-GB" dirty="0"/>
              <a:t>Available when creating</a:t>
            </a:r>
          </a:p>
          <a:p>
            <a:r>
              <a:rPr lang="en-GB" dirty="0"/>
              <a:t>Include some of those ‘other’ Azure Blueprints</a:t>
            </a:r>
          </a:p>
        </p:txBody>
      </p:sp>
      <p:sp>
        <p:nvSpPr>
          <p:cNvPr id="2" name="Title 1">
            <a:extLst>
              <a:ext uri="{FF2B5EF4-FFF2-40B4-BE49-F238E27FC236}">
                <a16:creationId xmlns:a16="http://schemas.microsoft.com/office/drawing/2014/main" id="{E6D4F961-36BE-4B3D-97DC-2C1CEEF80112}"/>
              </a:ext>
            </a:extLst>
          </p:cNvPr>
          <p:cNvSpPr>
            <a:spLocks noGrp="1"/>
          </p:cNvSpPr>
          <p:nvPr>
            <p:ph type="title"/>
          </p:nvPr>
        </p:nvSpPr>
        <p:spPr/>
        <p:txBody>
          <a:bodyPr/>
          <a:lstStyle/>
          <a:p>
            <a:r>
              <a:rPr lang="en-GB" dirty="0"/>
              <a:t>Samples</a:t>
            </a:r>
          </a:p>
        </p:txBody>
      </p:sp>
      <p:pic>
        <p:nvPicPr>
          <p:cNvPr id="3" name="Picture 2">
            <a:extLst>
              <a:ext uri="{FF2B5EF4-FFF2-40B4-BE49-F238E27FC236}">
                <a16:creationId xmlns:a16="http://schemas.microsoft.com/office/drawing/2014/main" id="{60D85FB8-FDB9-454C-A26E-A890EFD49981}"/>
              </a:ext>
            </a:extLst>
          </p:cNvPr>
          <p:cNvPicPr>
            <a:picLocks noChangeAspect="1"/>
          </p:cNvPicPr>
          <p:nvPr/>
        </p:nvPicPr>
        <p:blipFill rotWithShape="1">
          <a:blip r:embed="rId2"/>
          <a:srcRect l="13124" t="15238" r="30916" b="3753"/>
          <a:stretch/>
        </p:blipFill>
        <p:spPr>
          <a:xfrm>
            <a:off x="5936553" y="651221"/>
            <a:ext cx="5985863" cy="5555557"/>
          </a:xfrm>
          <a:prstGeom prst="rect">
            <a:avLst/>
          </a:prstGeom>
        </p:spPr>
      </p:pic>
    </p:spTree>
    <p:extLst>
      <p:ext uri="{BB962C8B-B14F-4D97-AF65-F5344CB8AC3E}">
        <p14:creationId xmlns:p14="http://schemas.microsoft.com/office/powerpoint/2010/main" val="283993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EC239-C1B2-4BD0-8F31-B895A159C643}"/>
              </a:ext>
            </a:extLst>
          </p:cNvPr>
          <p:cNvPicPr>
            <a:picLocks noChangeAspect="1"/>
          </p:cNvPicPr>
          <p:nvPr/>
        </p:nvPicPr>
        <p:blipFill rotWithShape="1">
          <a:blip r:embed="rId2"/>
          <a:srcRect l="12531" t="14301" r="697" b="8279"/>
          <a:stretch/>
        </p:blipFill>
        <p:spPr>
          <a:xfrm>
            <a:off x="1428135" y="774290"/>
            <a:ext cx="9335729" cy="5309419"/>
          </a:xfrm>
          <a:prstGeom prst="rect">
            <a:avLst/>
          </a:prstGeom>
        </p:spPr>
      </p:pic>
    </p:spTree>
    <p:extLst>
      <p:ext uri="{BB962C8B-B14F-4D97-AF65-F5344CB8AC3E}">
        <p14:creationId xmlns:p14="http://schemas.microsoft.com/office/powerpoint/2010/main" val="107539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4E709-F3BA-4C96-9CAA-FCD4F43ADFB2}"/>
              </a:ext>
            </a:extLst>
          </p:cNvPr>
          <p:cNvPicPr>
            <a:picLocks noChangeAspect="1"/>
          </p:cNvPicPr>
          <p:nvPr/>
        </p:nvPicPr>
        <p:blipFill rotWithShape="1">
          <a:blip r:embed="rId2"/>
          <a:srcRect l="12716" t="14684" r="1333" b="2142"/>
          <a:stretch/>
        </p:blipFill>
        <p:spPr>
          <a:xfrm>
            <a:off x="1472292" y="620485"/>
            <a:ext cx="9247415" cy="5704115"/>
          </a:xfrm>
          <a:prstGeom prst="rect">
            <a:avLst/>
          </a:prstGeom>
        </p:spPr>
      </p:pic>
    </p:spTree>
    <p:extLst>
      <p:ext uri="{BB962C8B-B14F-4D97-AF65-F5344CB8AC3E}">
        <p14:creationId xmlns:p14="http://schemas.microsoft.com/office/powerpoint/2010/main" val="329701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3A2AFA-C80C-4F18-8126-5607FBF4945F}"/>
              </a:ext>
            </a:extLst>
          </p:cNvPr>
          <p:cNvPicPr>
            <a:picLocks noChangeAspect="1"/>
          </p:cNvPicPr>
          <p:nvPr/>
        </p:nvPicPr>
        <p:blipFill rotWithShape="1">
          <a:blip r:embed="rId2"/>
          <a:srcRect l="12715" t="14524" r="2597" b="3254"/>
          <a:stretch/>
        </p:blipFill>
        <p:spPr>
          <a:xfrm>
            <a:off x="1540328" y="685799"/>
            <a:ext cx="9111344" cy="5638801"/>
          </a:xfrm>
          <a:prstGeom prst="rect">
            <a:avLst/>
          </a:prstGeom>
        </p:spPr>
      </p:pic>
    </p:spTree>
    <p:extLst>
      <p:ext uri="{BB962C8B-B14F-4D97-AF65-F5344CB8AC3E}">
        <p14:creationId xmlns:p14="http://schemas.microsoft.com/office/powerpoint/2010/main" val="220740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1887A2-7138-44E6-9D5D-620E75ABB773}"/>
              </a:ext>
            </a:extLst>
          </p:cNvPr>
          <p:cNvPicPr>
            <a:picLocks noChangeAspect="1"/>
          </p:cNvPicPr>
          <p:nvPr/>
        </p:nvPicPr>
        <p:blipFill rotWithShape="1">
          <a:blip r:embed="rId2"/>
          <a:srcRect l="12816" t="14603" r="1536" b="3254"/>
          <a:stretch/>
        </p:blipFill>
        <p:spPr>
          <a:xfrm>
            <a:off x="1488621" y="680357"/>
            <a:ext cx="9214757" cy="5633357"/>
          </a:xfrm>
          <a:prstGeom prst="rect">
            <a:avLst/>
          </a:prstGeom>
        </p:spPr>
      </p:pic>
    </p:spTree>
    <p:extLst>
      <p:ext uri="{BB962C8B-B14F-4D97-AF65-F5344CB8AC3E}">
        <p14:creationId xmlns:p14="http://schemas.microsoft.com/office/powerpoint/2010/main" val="73956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4BADFB-D5B0-497D-ADD1-2B02BF437667}"/>
              </a:ext>
            </a:extLst>
          </p:cNvPr>
          <p:cNvPicPr>
            <a:picLocks noChangeAspect="1"/>
          </p:cNvPicPr>
          <p:nvPr/>
        </p:nvPicPr>
        <p:blipFill rotWithShape="1">
          <a:blip r:embed="rId2"/>
          <a:srcRect l="12716" t="14603" r="1384" b="11191"/>
          <a:stretch/>
        </p:blipFill>
        <p:spPr>
          <a:xfrm>
            <a:off x="1475014" y="884464"/>
            <a:ext cx="9241972" cy="5089071"/>
          </a:xfrm>
          <a:prstGeom prst="rect">
            <a:avLst/>
          </a:prstGeom>
        </p:spPr>
      </p:pic>
    </p:spTree>
    <p:extLst>
      <p:ext uri="{BB962C8B-B14F-4D97-AF65-F5344CB8AC3E}">
        <p14:creationId xmlns:p14="http://schemas.microsoft.com/office/powerpoint/2010/main" val="195075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E6F609-4BBB-4C98-9184-8E4337C485D0}"/>
              </a:ext>
            </a:extLst>
          </p:cNvPr>
          <p:cNvPicPr>
            <a:picLocks noChangeAspect="1"/>
          </p:cNvPicPr>
          <p:nvPr/>
        </p:nvPicPr>
        <p:blipFill rotWithShape="1">
          <a:blip r:embed="rId3"/>
          <a:srcRect l="12614" t="14524" r="1485" b="1826"/>
          <a:stretch/>
        </p:blipFill>
        <p:spPr>
          <a:xfrm>
            <a:off x="1475014" y="560614"/>
            <a:ext cx="9241971" cy="5736772"/>
          </a:xfrm>
          <a:prstGeom prst="rect">
            <a:avLst/>
          </a:prstGeom>
        </p:spPr>
      </p:pic>
    </p:spTree>
    <p:extLst>
      <p:ext uri="{BB962C8B-B14F-4D97-AF65-F5344CB8AC3E}">
        <p14:creationId xmlns:p14="http://schemas.microsoft.com/office/powerpoint/2010/main" val="85299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4BF3D6-C51F-45DC-A690-E9F72B785EFA}"/>
              </a:ext>
            </a:extLst>
          </p:cNvPr>
          <p:cNvPicPr>
            <a:picLocks noChangeAspect="1"/>
          </p:cNvPicPr>
          <p:nvPr/>
        </p:nvPicPr>
        <p:blipFill rotWithShape="1">
          <a:blip r:embed="rId2"/>
          <a:srcRect l="3786" t="9972" r="42696" b="37479"/>
          <a:stretch/>
        </p:blipFill>
        <p:spPr>
          <a:xfrm>
            <a:off x="1314280" y="614723"/>
            <a:ext cx="9320421" cy="5867489"/>
          </a:xfrm>
          <a:prstGeom prst="rect">
            <a:avLst/>
          </a:prstGeom>
        </p:spPr>
      </p:pic>
    </p:spTree>
    <p:extLst>
      <p:ext uri="{BB962C8B-B14F-4D97-AF65-F5344CB8AC3E}">
        <p14:creationId xmlns:p14="http://schemas.microsoft.com/office/powerpoint/2010/main" val="19663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5ECD3-00FF-4BD1-B57E-D09C9E3DCC7F}"/>
              </a:ext>
            </a:extLst>
          </p:cNvPr>
          <p:cNvPicPr>
            <a:picLocks noChangeAspect="1"/>
          </p:cNvPicPr>
          <p:nvPr/>
        </p:nvPicPr>
        <p:blipFill rotWithShape="1">
          <a:blip r:embed="rId3"/>
          <a:srcRect l="984" t="9972" r="1176" b="7452"/>
          <a:stretch/>
        </p:blipFill>
        <p:spPr>
          <a:xfrm>
            <a:off x="863173" y="484094"/>
            <a:ext cx="10465654" cy="5663134"/>
          </a:xfrm>
          <a:prstGeom prst="rect">
            <a:avLst/>
          </a:prstGeom>
        </p:spPr>
      </p:pic>
    </p:spTree>
    <p:extLst>
      <p:ext uri="{BB962C8B-B14F-4D97-AF65-F5344CB8AC3E}">
        <p14:creationId xmlns:p14="http://schemas.microsoft.com/office/powerpoint/2010/main" val="275845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0BAC1F-8AD5-4A5B-9249-313731AE1199}"/>
              </a:ext>
            </a:extLst>
          </p:cNvPr>
          <p:cNvPicPr>
            <a:picLocks noChangeAspect="1"/>
          </p:cNvPicPr>
          <p:nvPr/>
        </p:nvPicPr>
        <p:blipFill rotWithShape="1">
          <a:blip r:embed="rId3"/>
          <a:srcRect l="553" t="9860" r="1822" b="8796"/>
          <a:stretch/>
        </p:blipFill>
        <p:spPr>
          <a:xfrm>
            <a:off x="806824" y="676194"/>
            <a:ext cx="10442601" cy="5578609"/>
          </a:xfrm>
          <a:prstGeom prst="rect">
            <a:avLst/>
          </a:prstGeom>
        </p:spPr>
      </p:pic>
    </p:spTree>
    <p:extLst>
      <p:ext uri="{BB962C8B-B14F-4D97-AF65-F5344CB8AC3E}">
        <p14:creationId xmlns:p14="http://schemas.microsoft.com/office/powerpoint/2010/main" val="5902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5F0D-15F5-4CDA-872A-0F7914FDD1FC}"/>
              </a:ext>
            </a:extLst>
          </p:cNvPr>
          <p:cNvSpPr>
            <a:spLocks noGrp="1"/>
          </p:cNvSpPr>
          <p:nvPr>
            <p:ph type="title"/>
          </p:nvPr>
        </p:nvSpPr>
        <p:spPr/>
        <p:txBody>
          <a:bodyPr/>
          <a:lstStyle/>
          <a:p>
            <a:r>
              <a:rPr lang="en-GB" dirty="0"/>
              <a:t>What are Azure Blueprints?</a:t>
            </a:r>
          </a:p>
        </p:txBody>
      </p:sp>
      <p:sp>
        <p:nvSpPr>
          <p:cNvPr id="3" name="Content Placeholder 2">
            <a:extLst>
              <a:ext uri="{FF2B5EF4-FFF2-40B4-BE49-F238E27FC236}">
                <a16:creationId xmlns:a16="http://schemas.microsoft.com/office/drawing/2014/main" id="{CADA7107-3F3B-4680-A4EC-7D4FD8C6E749}"/>
              </a:ext>
            </a:extLst>
          </p:cNvPr>
          <p:cNvSpPr>
            <a:spLocks noGrp="1"/>
          </p:cNvSpPr>
          <p:nvPr>
            <p:ph idx="1"/>
          </p:nvPr>
        </p:nvSpPr>
        <p:spPr/>
        <p:txBody>
          <a:bodyPr/>
          <a:lstStyle/>
          <a:p>
            <a:pPr marL="0" indent="0">
              <a:buNone/>
            </a:pPr>
            <a:r>
              <a:rPr lang="en-GB" sz="3600" dirty="0"/>
              <a:t>Azure </a:t>
            </a:r>
            <a:r>
              <a:rPr lang="en-GB" sz="3600" dirty="0" err="1"/>
              <a:t>BluePrints</a:t>
            </a:r>
            <a:r>
              <a:rPr lang="en-GB" sz="3600" dirty="0"/>
              <a:t> are </a:t>
            </a:r>
            <a:r>
              <a:rPr lang="en-GB" sz="3600" i="1" dirty="0"/>
              <a:t>not</a:t>
            </a:r>
            <a:r>
              <a:rPr lang="en-GB" sz="3600" dirty="0"/>
              <a:t> Azure </a:t>
            </a:r>
            <a:r>
              <a:rPr lang="en-GB" sz="3600" dirty="0" err="1"/>
              <a:t>BluePrints</a:t>
            </a:r>
            <a:endParaRPr lang="en-GB" sz="3600" dirty="0"/>
          </a:p>
          <a:p>
            <a:pPr marL="0" indent="0">
              <a:buNone/>
            </a:pPr>
            <a:endParaRPr lang="en-GB" sz="3600" dirty="0"/>
          </a:p>
          <a:p>
            <a:pPr marL="0" indent="0">
              <a:buNone/>
            </a:pPr>
            <a:r>
              <a:rPr lang="en-GB" sz="3600" dirty="0"/>
              <a:t>But, some of parts of some of the Azure </a:t>
            </a:r>
            <a:r>
              <a:rPr lang="en-GB" sz="3600" dirty="0" err="1"/>
              <a:t>BluePrints</a:t>
            </a:r>
            <a:r>
              <a:rPr lang="en-GB" sz="3600" dirty="0"/>
              <a:t> have been created to deploy through</a:t>
            </a:r>
            <a:br>
              <a:rPr lang="en-GB" sz="3600" dirty="0"/>
            </a:br>
            <a:r>
              <a:rPr lang="en-GB" sz="3600" dirty="0"/>
              <a:t>Azure </a:t>
            </a:r>
            <a:r>
              <a:rPr lang="en-GB" sz="3600" dirty="0" err="1"/>
              <a:t>BluePrints</a:t>
            </a:r>
            <a:endParaRPr lang="en-GB" sz="3600" dirty="0"/>
          </a:p>
          <a:p>
            <a:pPr marL="0" indent="0">
              <a:buNone/>
            </a:pPr>
            <a:endParaRPr lang="en-GB" sz="3600" dirty="0"/>
          </a:p>
          <a:p>
            <a:pPr marL="0" indent="0">
              <a:buNone/>
            </a:pPr>
            <a:r>
              <a:rPr lang="en-GB" sz="3600" dirty="0"/>
              <a:t>I’m glad we cleared that up!</a:t>
            </a:r>
          </a:p>
        </p:txBody>
      </p:sp>
    </p:spTree>
    <p:extLst>
      <p:ext uri="{BB962C8B-B14F-4D97-AF65-F5344CB8AC3E}">
        <p14:creationId xmlns:p14="http://schemas.microsoft.com/office/powerpoint/2010/main" val="31672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4A8B-229B-45B3-BA9C-65A80C8D0E13}"/>
              </a:ext>
            </a:extLst>
          </p:cNvPr>
          <p:cNvSpPr>
            <a:spLocks noGrp="1"/>
          </p:cNvSpPr>
          <p:nvPr>
            <p:ph type="title"/>
          </p:nvPr>
        </p:nvSpPr>
        <p:spPr>
          <a:xfrm>
            <a:off x="806335" y="3091467"/>
            <a:ext cx="7746538" cy="1315448"/>
          </a:xfrm>
        </p:spPr>
        <p:txBody>
          <a:bodyPr/>
          <a:lstStyle/>
          <a:p>
            <a:r>
              <a:rPr lang="en-GB" dirty="0"/>
              <a:t>Governance in Azure</a:t>
            </a:r>
          </a:p>
        </p:txBody>
      </p:sp>
      <p:sp>
        <p:nvSpPr>
          <p:cNvPr id="3" name="Text Placeholder 2">
            <a:extLst>
              <a:ext uri="{FF2B5EF4-FFF2-40B4-BE49-F238E27FC236}">
                <a16:creationId xmlns:a16="http://schemas.microsoft.com/office/drawing/2014/main" id="{D8E46B54-CFF9-4DD6-9F00-8D32A6E1B139}"/>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09506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9D0CBF-E829-4C0A-9388-8D48FC4964DF}"/>
              </a:ext>
            </a:extLst>
          </p:cNvPr>
          <p:cNvSpPr>
            <a:spLocks noGrp="1"/>
          </p:cNvSpPr>
          <p:nvPr>
            <p:ph idx="1"/>
          </p:nvPr>
        </p:nvSpPr>
        <p:spPr/>
        <p:txBody>
          <a:bodyPr/>
          <a:lstStyle/>
          <a:p>
            <a:pPr>
              <a:lnSpc>
                <a:spcPct val="100000"/>
              </a:lnSpc>
            </a:pPr>
            <a:r>
              <a:rPr lang="en-GB" dirty="0"/>
              <a:t>Good practice pushes us to have several subscriptions for different purposes/products/customers, etc</a:t>
            </a:r>
          </a:p>
          <a:p>
            <a:pPr>
              <a:lnSpc>
                <a:spcPct val="100000"/>
              </a:lnSpc>
            </a:pPr>
            <a:r>
              <a:rPr lang="en-GB" dirty="0"/>
              <a:t>Compliance requirements make us document our processes and need us to audit what we do</a:t>
            </a:r>
          </a:p>
          <a:p>
            <a:pPr>
              <a:lnSpc>
                <a:spcPct val="100000"/>
              </a:lnSpc>
            </a:pPr>
            <a:r>
              <a:rPr lang="en-GB" dirty="0"/>
              <a:t>Manually setting permissions, etc is prone to failure</a:t>
            </a:r>
          </a:p>
        </p:txBody>
      </p:sp>
      <p:sp>
        <p:nvSpPr>
          <p:cNvPr id="3" name="Title 2">
            <a:extLst>
              <a:ext uri="{FF2B5EF4-FFF2-40B4-BE49-F238E27FC236}">
                <a16:creationId xmlns:a16="http://schemas.microsoft.com/office/drawing/2014/main" id="{51D9918F-FDF5-4A5F-B64E-07728E808E9E}"/>
              </a:ext>
            </a:extLst>
          </p:cNvPr>
          <p:cNvSpPr>
            <a:spLocks noGrp="1"/>
          </p:cNvSpPr>
          <p:nvPr>
            <p:ph type="title"/>
          </p:nvPr>
        </p:nvSpPr>
        <p:spPr/>
        <p:txBody>
          <a:bodyPr/>
          <a:lstStyle/>
          <a:p>
            <a:r>
              <a:rPr lang="en-GB" dirty="0"/>
              <a:t>The Problem</a:t>
            </a:r>
          </a:p>
        </p:txBody>
      </p:sp>
    </p:spTree>
    <p:extLst>
      <p:ext uri="{BB962C8B-B14F-4D97-AF65-F5344CB8AC3E}">
        <p14:creationId xmlns:p14="http://schemas.microsoft.com/office/powerpoint/2010/main" val="134523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DDEC60F4-78CC-4574-8B8A-00FBE46605B4}" vid="{13F061F7-8210-4AD2-956B-328571E368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lack Marble Document" ma:contentTypeID="0x010100AED4198795C7FE49B29C2076BD071E1900A7AA4E8FBE434C40BA00AE0463BD11C8" ma:contentTypeVersion="48" ma:contentTypeDescription="" ma:contentTypeScope="" ma:versionID="d7e77585b24d92a64fe5a381e5627615">
  <xsd:schema xmlns:xsd="http://www.w3.org/2001/XMLSchema" xmlns:xs="http://www.w3.org/2001/XMLSchema" xmlns:p="http://schemas.microsoft.com/office/2006/metadata/properties" xmlns:ns2="e9d2523a-f6c8-4b58-93c0-559fd1563d05" targetNamespace="http://schemas.microsoft.com/office/2006/metadata/properties" ma:root="true" ma:fieldsID="96578f9f849a1175339d6d6e7d77686e"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613de2c2-ece5-413d-a54d-11a84cbe9590" ContentTypeId="0x010100AED4198795C7FE49B29C2076BD071E19" PreviousValue="false"/>
</file>

<file path=customXml/item4.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Props1.xml><?xml version="1.0" encoding="utf-8"?>
<ds:datastoreItem xmlns:ds="http://schemas.openxmlformats.org/officeDocument/2006/customXml" ds:itemID="{25D0ABE3-E1E0-4685-B629-89459358F919}">
  <ds:schemaRefs>
    <ds:schemaRef ds:uri="http://schemas.microsoft.com/sharepoint/v3/contenttype/forms"/>
  </ds:schemaRefs>
</ds:datastoreItem>
</file>

<file path=customXml/itemProps2.xml><?xml version="1.0" encoding="utf-8"?>
<ds:datastoreItem xmlns:ds="http://schemas.openxmlformats.org/officeDocument/2006/customXml" ds:itemID="{83054F64-46EF-45BA-887A-8848AB3F1A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730175-4132-4F71-AA09-1B791658D388}">
  <ds:schemaRefs>
    <ds:schemaRef ds:uri="Microsoft.SharePoint.Taxonomy.ContentTypeSync"/>
  </ds:schemaRefs>
</ds:datastoreItem>
</file>

<file path=customXml/itemProps4.xml><?xml version="1.0" encoding="utf-8"?>
<ds:datastoreItem xmlns:ds="http://schemas.openxmlformats.org/officeDocument/2006/customXml" ds:itemID="{76E5C231-F84E-40AB-853E-A10ACDAA9762}">
  <ds:schemaRefs>
    <ds:schemaRef ds:uri="http://schemas.microsoft.com/office/2006/metadata/properties"/>
    <ds:schemaRef ds:uri="http://schemas.microsoft.com/office/infopath/2007/PartnerControls"/>
    <ds:schemaRef ds:uri="http://purl.org/dc/terms/"/>
    <ds:schemaRef ds:uri="http://www.w3.org/XML/1998/namespace"/>
    <ds:schemaRef ds:uri="http://schemas.microsoft.com/office/2006/documentManagement/types"/>
    <ds:schemaRef ds:uri="http://purl.org/dc/dcmitype/"/>
    <ds:schemaRef ds:uri="http://purl.org/dc/elements/1.1/"/>
    <ds:schemaRef ds:uri="http://schemas.openxmlformats.org/package/2006/metadata/core-properties"/>
    <ds:schemaRef ds:uri="e9d2523a-f6c8-4b58-93c0-559fd1563d05"/>
  </ds:schemaRefs>
</ds:datastoreItem>
</file>

<file path=docProps/app.xml><?xml version="1.0" encoding="utf-8"?>
<Properties xmlns="http://schemas.openxmlformats.org/officeDocument/2006/extended-properties" xmlns:vt="http://schemas.openxmlformats.org/officeDocument/2006/docPropsVTypes">
  <Template/>
  <TotalTime>1796</TotalTime>
  <Words>2670</Words>
  <Application>Microsoft Office PowerPoint</Application>
  <PresentationFormat>Widescreen</PresentationFormat>
  <Paragraphs>295</Paragraphs>
  <Slides>38</Slides>
  <Notes>17</Notes>
  <HiddenSlides>14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Arial Rounded MT Bold</vt:lpstr>
      <vt:lpstr>Calibri</vt:lpstr>
      <vt:lpstr>Segoe</vt:lpstr>
      <vt:lpstr>Segoe UI</vt:lpstr>
      <vt:lpstr>Segoe UI Light</vt:lpstr>
      <vt:lpstr>Segoe UI Semibold</vt:lpstr>
      <vt:lpstr>Segoe UI Semibold (Headings)</vt:lpstr>
      <vt:lpstr>Segoe UI Semilight</vt:lpstr>
      <vt:lpstr>Office Theme</vt:lpstr>
      <vt:lpstr>Getting Started with Azure Blueprints</vt:lpstr>
      <vt:lpstr>PowerPoint Presentation</vt:lpstr>
      <vt:lpstr>Interlude</vt:lpstr>
      <vt:lpstr>PowerPoint Presentation</vt:lpstr>
      <vt:lpstr>PowerPoint Presentation</vt:lpstr>
      <vt:lpstr>PowerPoint Presentation</vt:lpstr>
      <vt:lpstr>What are Azure Blueprints?</vt:lpstr>
      <vt:lpstr>Governance in Azure</vt:lpstr>
      <vt:lpstr>The Problem</vt:lpstr>
      <vt:lpstr>Governance for the cloud </vt:lpstr>
      <vt:lpstr>Azure Governance Architecture</vt:lpstr>
      <vt:lpstr>Azure Management Groups</vt:lpstr>
      <vt:lpstr>Management Group &amp; subscription  modeling strategy</vt:lpstr>
      <vt:lpstr>Azure Policy</vt:lpstr>
      <vt:lpstr>Enforce policies as part of the development process</vt:lpstr>
      <vt:lpstr>Enforce policies as part of the development process</vt:lpstr>
      <vt:lpstr>Azure Blueprints</vt:lpstr>
      <vt:lpstr>Azure Blueprints</vt:lpstr>
      <vt:lpstr>Azure Resource Graph </vt:lpstr>
      <vt:lpstr>Azure Cost Management</vt:lpstr>
      <vt:lpstr>Demo</vt:lpstr>
      <vt:lpstr>PowerPoint Presentation</vt:lpstr>
      <vt:lpstr>aka.ms/GovernanceDocs -or- docs.microsoft.com/azure/governance</vt:lpstr>
      <vt:lpstr>PowerPoint Presentation</vt:lpstr>
      <vt:lpstr>PowerPoint Presentation</vt:lpstr>
      <vt:lpstr>PowerPoint Presentation</vt:lpstr>
      <vt:lpstr>PowerPoint Presentation</vt:lpstr>
      <vt:lpstr>PowerPoint Presentation</vt:lpstr>
      <vt:lpstr>Blueprints</vt:lpstr>
      <vt:lpstr>PowerPoint Presentation</vt:lpstr>
      <vt:lpstr>Combine Management Groups and Blueprints</vt:lpstr>
      <vt:lpstr>Samples</vt:lpstr>
      <vt:lpstr>PowerPoint Presentation</vt:lpstr>
      <vt:lpstr>PowerPoint Presentation</vt:lpstr>
      <vt:lpstr>PowerPoint Presentation</vt:lpstr>
      <vt:lpstr>PowerPoint Presentation</vt:lpstr>
      <vt:lpstr>PowerPoint Presentation</vt:lpstr>
      <vt:lpstr>PowerPoint Presentation</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Layla Gladwin</dc:creator>
  <cp:lastModifiedBy>Rik Hepworth</cp:lastModifiedBy>
  <cp:revision>75</cp:revision>
  <cp:lastPrinted>2018-04-03T12:05:53Z</cp:lastPrinted>
  <dcterms:created xsi:type="dcterms:W3CDTF">2018-03-21T15:13:41Z</dcterms:created>
  <dcterms:modified xsi:type="dcterms:W3CDTF">2019-12-14T10:50:00Z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0x010100AED4198795C7FE49B29C2076BD071E1900A7AA4E8FBE434C40BA00AE0463BD11C8</vt:lpwstr>
  </property>
  <property fmtid="{D5CDD505-2E9C-101B-9397-08002B2CF9AE}" pid="3" name="Partner">
    <vt:lpwstr/>
  </property>
  <property fmtid="{D5CDD505-2E9C-101B-9397-08002B2CF9AE}" pid="4" name="Client">
    <vt:lpwstr/>
  </property>
  <property fmtid="{D5CDD505-2E9C-101B-9397-08002B2CF9AE}" pid="5" name="Document Category">
    <vt:lpwstr/>
  </property>
  <property fmtid="{D5CDD505-2E9C-101B-9397-08002B2CF9AE}" pid="6" name="Document Type">
    <vt:lpwstr/>
  </property>
  <property fmtid="{D5CDD505-2E9C-101B-9397-08002B2CF9AE}" pid="7" name="SharedWithUsers">
    <vt:lpwstr>23;#Abby E. Mann</vt:lpwstr>
  </property>
</Properties>
</file>